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Roboto Serif"/>
      <p:regular r:id="rId23"/>
      <p:bold r:id="rId24"/>
      <p:italic r:id="rId25"/>
      <p:boldItalic r:id="rId26"/>
    </p:embeddedFont>
    <p:embeddedFont>
      <p:font typeface="Economica"/>
      <p:regular r:id="rId27"/>
      <p:bold r:id="rId28"/>
      <p:italic r:id="rId29"/>
      <p:boldItalic r:id="rId30"/>
    </p:embeddedFont>
    <p:embeddedFont>
      <p:font typeface="Open Sans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obotoSerif-bold.fntdata"/><Relationship Id="rId23" Type="http://schemas.openxmlformats.org/officeDocument/2006/relationships/font" Target="fonts/RobotoSerif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Serif-boldItalic.fntdata"/><Relationship Id="rId25" Type="http://schemas.openxmlformats.org/officeDocument/2006/relationships/font" Target="fonts/RobotoSerif-italic.fntdata"/><Relationship Id="rId28" Type="http://schemas.openxmlformats.org/officeDocument/2006/relationships/font" Target="fonts/Economica-bold.fntdata"/><Relationship Id="rId27" Type="http://schemas.openxmlformats.org/officeDocument/2006/relationships/font" Target="fonts/Economica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Economica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penSans-regular.fntdata"/><Relationship Id="rId30" Type="http://schemas.openxmlformats.org/officeDocument/2006/relationships/font" Target="fonts/Economica-boldItalic.fntdata"/><Relationship Id="rId11" Type="http://schemas.openxmlformats.org/officeDocument/2006/relationships/slide" Target="slides/slide6.xml"/><Relationship Id="rId33" Type="http://schemas.openxmlformats.org/officeDocument/2006/relationships/font" Target="fonts/OpenSans-italic.fntdata"/><Relationship Id="rId10" Type="http://schemas.openxmlformats.org/officeDocument/2006/relationships/slide" Target="slides/slide5.xml"/><Relationship Id="rId32" Type="http://schemas.openxmlformats.org/officeDocument/2006/relationships/font" Target="fonts/OpenSans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OpenSans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bb482a451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bb482a451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bb3b6fa319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bb3b6fa319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bbaccea52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bbaccea52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6b5a7cf43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6b5a7cf43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bb3b6fa319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bb3b6fa319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bbaccea523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bbaccea52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6d17ca3619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6d17ca3619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6d17ca3619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6d17ca3619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79d728fe6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79d728fe6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bb3b6fa31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bb3b6fa31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bbaccea52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bbaccea52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f3c0e9a5b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f3c0e9a5b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bb3b6fa319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bb3b6fa319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c98f16f93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c98f16f93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bb3d2d95e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bb3d2d95e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bb3b6fa319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bb3b6fa319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Relationship Id="rId4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docs.google.com/document/d/1HLFBbrIbydIRsw-nlPEUPWE4Ktm_6ewrkZAr9OPcOok/edit?usp=drive_link" TargetMode="External"/><Relationship Id="rId4" Type="http://schemas.openxmlformats.org/officeDocument/2006/relationships/hyperlink" Target="https://docs.google.com/document/d/1aRI-HUGrw1_yzjswarsrfNMAFqtYrZvyTGMPTphFANo/edit?usp=drive_link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Relationship Id="rId4" Type="http://schemas.openxmlformats.org/officeDocument/2006/relationships/image" Target="../media/image20.jpg"/><Relationship Id="rId5" Type="http://schemas.openxmlformats.org/officeDocument/2006/relationships/image" Target="../media/image1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8.jpg"/><Relationship Id="rId5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Relationship Id="rId4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8 Study Guide</a:t>
            </a:r>
            <a:endParaRPr/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The Professor’s Story</a:t>
            </a:r>
            <a:endParaRPr b="1" sz="3000"/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00" y="3442899"/>
            <a:ext cx="2254675" cy="170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81650" y="1195450"/>
            <a:ext cx="2099850" cy="296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8 Characters</a:t>
            </a:r>
            <a:endParaRPr/>
          </a:p>
        </p:txBody>
      </p:sp>
      <p:sp>
        <p:nvSpPr>
          <p:cNvPr id="130" name="Google Shape;130;p22"/>
          <p:cNvSpPr txBox="1"/>
          <p:nvPr>
            <p:ph idx="1" type="body"/>
          </p:nvPr>
        </p:nvSpPr>
        <p:spPr>
          <a:xfrm>
            <a:off x="311700" y="1225225"/>
            <a:ext cx="8394600" cy="350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Sarah Smith</a:t>
            </a:r>
            <a:endParaRPr/>
          </a:p>
        </p:txBody>
      </p:sp>
      <p:pic>
        <p:nvPicPr>
          <p:cNvPr id="131" name="Google Shape;13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4275" y="1329125"/>
            <a:ext cx="4923276" cy="325009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pic>
        <p:nvPicPr>
          <p:cNvPr id="137" name="Google Shape;137;p23" title="Pencil writing, stationery illustration. Free | Free Photo - rawpixel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8675" y="2948172"/>
            <a:ext cx="2195324" cy="2195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8 Summary</a:t>
            </a:r>
            <a:endParaRPr/>
          </a:p>
        </p:txBody>
      </p:sp>
      <p:sp>
        <p:nvSpPr>
          <p:cNvPr id="143" name="Google Shape;143;p2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b="1" lang="en"/>
              <a:t>The Professor tells a story</a:t>
            </a:r>
            <a:r>
              <a:rPr lang="en"/>
              <a:t> he imagines may be similar to George’s experience.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b="1" lang="en"/>
              <a:t>George is having a difficult time adjusting</a:t>
            </a:r>
            <a:r>
              <a:rPr lang="en"/>
              <a:t> to the Southall family, and wants to accompany Henry when he leaves again on the boat.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I</a:t>
            </a:r>
            <a:r>
              <a:rPr lang="en"/>
              <a:t>n this story, the </a:t>
            </a:r>
            <a:r>
              <a:rPr b="1" lang="en"/>
              <a:t>Professor imagines that George broke a window</a:t>
            </a:r>
            <a:r>
              <a:rPr lang="en"/>
              <a:t>, which is why he was arrested. He is sent to live with Nathan Smith, who paid for his court debt.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The story jumps ahead to </a:t>
            </a:r>
            <a:r>
              <a:rPr b="1" lang="en"/>
              <a:t>Agnes Southall accompanying George to meet Nathan Smith.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b="1" lang="en"/>
              <a:t>George pleads with Agnes </a:t>
            </a:r>
            <a:r>
              <a:rPr lang="en"/>
              <a:t>to let him stay with the Southalls, but Agnes refuses.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8 Summary</a:t>
            </a:r>
            <a:endParaRPr/>
          </a:p>
        </p:txBody>
      </p:sp>
      <p:sp>
        <p:nvSpPr>
          <p:cNvPr id="149" name="Google Shape;149;p25"/>
          <p:cNvSpPr txBox="1"/>
          <p:nvPr>
            <p:ph idx="1" type="body"/>
          </p:nvPr>
        </p:nvSpPr>
        <p:spPr>
          <a:xfrm>
            <a:off x="311700" y="1225225"/>
            <a:ext cx="8520600" cy="36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334327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Agnes says </a:t>
            </a:r>
            <a:r>
              <a:rPr b="1" lang="en"/>
              <a:t>Henry can visit when George travels with Mr. Smith</a:t>
            </a:r>
            <a:r>
              <a:rPr lang="en"/>
              <a:t>.</a:t>
            </a:r>
            <a:endParaRPr/>
          </a:p>
          <a:p>
            <a:pPr indent="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4327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b="1" lang="en"/>
              <a:t>Nathan introduces himself to George</a:t>
            </a:r>
            <a:r>
              <a:rPr lang="en"/>
              <a:t>, and asks him questions about himself.</a:t>
            </a:r>
            <a:endParaRPr/>
          </a:p>
          <a:p>
            <a:pPr indent="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4327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George reveals he kept </a:t>
            </a:r>
            <a:r>
              <a:rPr b="1" lang="en"/>
              <a:t>“scrapping and scrounging</a:t>
            </a:r>
            <a:r>
              <a:rPr lang="en"/>
              <a:t>” </a:t>
            </a:r>
            <a:r>
              <a:rPr b="1" lang="en"/>
              <a:t>because he couldn’t count on having a family forever.</a:t>
            </a:r>
            <a:endParaRPr b="1"/>
          </a:p>
          <a:p>
            <a:pPr indent="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34327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b="1" lang="en"/>
              <a:t>George eventually opens up</a:t>
            </a:r>
            <a:r>
              <a:rPr lang="en"/>
              <a:t> </a:t>
            </a:r>
            <a:r>
              <a:rPr b="1" lang="en"/>
              <a:t>and explains his past to Mr. Smith.</a:t>
            </a:r>
            <a:endParaRPr b="1"/>
          </a:p>
          <a:p>
            <a:pPr indent="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34327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Mr. Smith </a:t>
            </a:r>
            <a:r>
              <a:rPr b="1" lang="en"/>
              <a:t>explains that the work George will be doing</a:t>
            </a:r>
            <a:r>
              <a:rPr lang="en"/>
              <a:t>, farming, will be hard, but he will learn a lot.</a:t>
            </a:r>
            <a:endParaRPr/>
          </a:p>
          <a:p>
            <a:pPr indent="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4327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Mr. Smith </a:t>
            </a:r>
            <a:r>
              <a:rPr b="1" lang="en"/>
              <a:t>gives George some lemon drops</a:t>
            </a:r>
            <a:r>
              <a:rPr lang="en"/>
              <a:t> and they continue on their way to his farm.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Away Activities</a:t>
            </a:r>
            <a:endParaRPr/>
          </a:p>
        </p:txBody>
      </p:sp>
      <p:pic>
        <p:nvPicPr>
          <p:cNvPr id="155" name="Google Shape;155;p26" title="Glossy black feet imprint vector illustration | Public domain vector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6700" y="3337050"/>
            <a:ext cx="2307300" cy="179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8 Step Away Activities</a:t>
            </a:r>
            <a:endParaRPr/>
          </a:p>
        </p:txBody>
      </p:sp>
      <p:sp>
        <p:nvSpPr>
          <p:cNvPr id="161" name="Google Shape;161;p27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chemeClr val="hlink"/>
                </a:solidFill>
                <a:hlinkClick r:id="rId3"/>
              </a:rPr>
              <a:t>Diary Entry #5: Leaving the Southalls</a:t>
            </a:r>
            <a:endParaRPr sz="3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000" u="sng">
                <a:solidFill>
                  <a:schemeClr val="hlink"/>
                </a:solidFill>
                <a:hlinkClick r:id="rId4"/>
              </a:rPr>
              <a:t>George’s Suitcase</a:t>
            </a:r>
            <a:endParaRPr sz="3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60300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130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8200" y="2375000"/>
            <a:ext cx="7600950" cy="200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THE TEACHER</a:t>
            </a:r>
            <a:endParaRPr/>
          </a:p>
        </p:txBody>
      </p:sp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Pre-reading </a:t>
            </a:r>
            <a:r>
              <a:rPr lang="en"/>
              <a:t>class discussions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Front-load Big Questions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Brainstorm vocabulary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Introduce students to characters</a:t>
            </a:r>
            <a:r>
              <a:rPr lang="en"/>
              <a:t> in the chapter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Read chapter</a:t>
            </a:r>
            <a:r>
              <a:rPr lang="en"/>
              <a:t> as a class or in small groups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Review main plot points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Step Away Activities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Diary Entry #5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George’s Suitcase</a:t>
            </a:r>
            <a:endParaRPr/>
          </a:p>
        </p:txBody>
      </p:sp>
      <p:pic>
        <p:nvPicPr>
          <p:cNvPr id="72" name="Google Shape;72;p14" title="File:Clipboard chec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0875" y="733475"/>
            <a:ext cx="3171425" cy="317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293950" y="1900825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Big Questions</a:t>
            </a:r>
            <a:endParaRPr b="1"/>
          </a:p>
        </p:txBody>
      </p:sp>
      <p:pic>
        <p:nvPicPr>
          <p:cNvPr id="78" name="Google Shape;78;p15" title="Thinking boy vector image | Free SV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4700" y="2364200"/>
            <a:ext cx="2779301" cy="2779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311700" y="315925"/>
            <a:ext cx="44385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8 Big Questions</a:t>
            </a:r>
            <a:endParaRPr/>
          </a:p>
        </p:txBody>
      </p:sp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311700" y="1225225"/>
            <a:ext cx="8520600" cy="376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Why did George have a </a:t>
            </a:r>
            <a:r>
              <a:rPr b="1" lang="en"/>
              <a:t>hard time adjusting to life </a:t>
            </a:r>
            <a:r>
              <a:rPr lang="en"/>
              <a:t>at the Southall’s </a:t>
            </a:r>
            <a:endParaRPr/>
          </a:p>
          <a:p>
            <a:pPr indent="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the beginning?</a:t>
            </a:r>
            <a:endParaRPr/>
          </a:p>
          <a:p>
            <a:pPr indent="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Why would </a:t>
            </a:r>
            <a:r>
              <a:rPr b="1" lang="en"/>
              <a:t>Nathan and Sarah Smith take in troubled boys</a:t>
            </a:r>
            <a:r>
              <a:rPr lang="en"/>
              <a:t> like George?</a:t>
            </a:r>
            <a:endParaRPr/>
          </a:p>
          <a:p>
            <a:pPr indent="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b="1" i="1"/>
          </a:p>
        </p:txBody>
      </p:sp>
      <p:pic>
        <p:nvPicPr>
          <p:cNvPr id="85" name="Google Shape;85;p16"/>
          <p:cNvPicPr preferRelativeResize="0"/>
          <p:nvPr/>
        </p:nvPicPr>
        <p:blipFill rotWithShape="1">
          <a:blip r:embed="rId3">
            <a:alphaModFix/>
          </a:blip>
          <a:srcRect b="37712" l="44802" r="4664" t="13957"/>
          <a:stretch/>
        </p:blipFill>
        <p:spPr>
          <a:xfrm>
            <a:off x="7059850" y="676375"/>
            <a:ext cx="1997625" cy="1661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6" name="Google Shape;86;p16"/>
          <p:cNvPicPr preferRelativeResize="0"/>
          <p:nvPr/>
        </p:nvPicPr>
        <p:blipFill rotWithShape="1">
          <a:blip r:embed="rId4">
            <a:alphaModFix/>
          </a:blip>
          <a:srcRect b="33492" l="2295" r="16601" t="29006"/>
          <a:stretch/>
        </p:blipFill>
        <p:spPr>
          <a:xfrm>
            <a:off x="1855925" y="3208800"/>
            <a:ext cx="3554924" cy="1363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71825" y="3208800"/>
            <a:ext cx="2241450" cy="1363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8" name="Google Shape;88;p16"/>
          <p:cNvSpPr txBox="1"/>
          <p:nvPr/>
        </p:nvSpPr>
        <p:spPr>
          <a:xfrm>
            <a:off x="5490825" y="3540550"/>
            <a:ext cx="11010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Property</a:t>
            </a:r>
            <a:endParaRPr sz="1200">
              <a:solidFill>
                <a:schemeClr val="dk1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Verses</a:t>
            </a:r>
            <a:endParaRPr sz="1200">
              <a:solidFill>
                <a:schemeClr val="dk1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Freedom</a:t>
            </a:r>
            <a:endParaRPr sz="1200">
              <a:solidFill>
                <a:schemeClr val="dk1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type="title"/>
          </p:nvPr>
        </p:nvSpPr>
        <p:spPr>
          <a:xfrm>
            <a:off x="311700" y="315925"/>
            <a:ext cx="44385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8 Big Questions</a:t>
            </a:r>
            <a:endParaRPr/>
          </a:p>
        </p:txBody>
      </p:sp>
      <p:sp>
        <p:nvSpPr>
          <p:cNvPr id="94" name="Google Shape;94;p17"/>
          <p:cNvSpPr txBox="1"/>
          <p:nvPr>
            <p:ph idx="1" type="body"/>
          </p:nvPr>
        </p:nvSpPr>
        <p:spPr>
          <a:xfrm>
            <a:off x="311700" y="1225225"/>
            <a:ext cx="8520600" cy="376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What was the </a:t>
            </a:r>
            <a:r>
              <a:rPr b="1" lang="en"/>
              <a:t>significance of Nathan Smith giving George lemon drop candies</a:t>
            </a:r>
            <a:r>
              <a:rPr lang="en"/>
              <a:t>?</a:t>
            </a:r>
            <a:endParaRPr/>
          </a:p>
          <a:p>
            <a:pPr indent="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Why did George keep “</a:t>
            </a:r>
            <a:r>
              <a:rPr lang="en"/>
              <a:t>scraping</a:t>
            </a:r>
            <a:r>
              <a:rPr lang="en"/>
              <a:t> and scrounging” even though he had plenty in his life?  How did it get him in trouble?</a:t>
            </a:r>
            <a:endParaRPr/>
          </a:p>
          <a:p>
            <a:pPr indent="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i="1" lang="en" sz="1700"/>
              <a:t>After reading the chapter, use the “Big Questions” in a class discussion.</a:t>
            </a:r>
            <a:endParaRPr i="1" sz="1700"/>
          </a:p>
          <a:p>
            <a:pPr indent="45720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b="1" i="1" lang="en"/>
              <a:t>What bad habit do you have and are too afraid of letting it go?</a:t>
            </a:r>
            <a:endParaRPr b="1" i="1"/>
          </a:p>
        </p:txBody>
      </p:sp>
      <p:pic>
        <p:nvPicPr>
          <p:cNvPr id="95" name="Google Shape;95;p17"/>
          <p:cNvPicPr preferRelativeResize="0"/>
          <p:nvPr/>
        </p:nvPicPr>
        <p:blipFill rotWithShape="1">
          <a:blip r:embed="rId3">
            <a:alphaModFix/>
          </a:blip>
          <a:srcRect b="6655" l="0" r="0" t="0"/>
          <a:stretch/>
        </p:blipFill>
        <p:spPr>
          <a:xfrm rot="-5777369">
            <a:off x="6249550" y="613950"/>
            <a:ext cx="717200" cy="72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 rotWithShape="1">
          <a:blip r:embed="rId3">
            <a:alphaModFix/>
          </a:blip>
          <a:srcRect b="6655" l="0" r="0" t="0"/>
          <a:stretch/>
        </p:blipFill>
        <p:spPr>
          <a:xfrm rot="-3421396">
            <a:off x="6993826" y="871237"/>
            <a:ext cx="710120" cy="679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3425" y="3022400"/>
            <a:ext cx="1804201" cy="7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 rotWithShape="1">
          <a:blip r:embed="rId5">
            <a:alphaModFix/>
          </a:blip>
          <a:srcRect b="0" l="28158" r="28158" t="29622"/>
          <a:stretch/>
        </p:blipFill>
        <p:spPr>
          <a:xfrm>
            <a:off x="6464775" y="2852475"/>
            <a:ext cx="1014550" cy="8832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Vocabulary</a:t>
            </a:r>
            <a:endParaRPr/>
          </a:p>
        </p:txBody>
      </p:sp>
      <p:pic>
        <p:nvPicPr>
          <p:cNvPr id="104" name="Google Shape;104;p18" title="Public Domain Clip Art Image | look it up | ID: 13936372819818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8700" y="3187575"/>
            <a:ext cx="2525300" cy="195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8 Vocabulary</a:t>
            </a:r>
            <a:endParaRPr/>
          </a:p>
        </p:txBody>
      </p:sp>
      <p:sp>
        <p:nvSpPr>
          <p:cNvPr id="110" name="Google Shape;110;p19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What do these mean?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Debt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Buckboard wagon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8 Vocabulary</a:t>
            </a:r>
            <a:endParaRPr/>
          </a:p>
        </p:txBody>
      </p:sp>
      <p:sp>
        <p:nvSpPr>
          <p:cNvPr id="116" name="Google Shape;116;p20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/>
              <a:t>Debt:  </a:t>
            </a:r>
            <a:r>
              <a:rPr b="1" lang="en">
                <a:solidFill>
                  <a:srgbClr val="1C4587"/>
                </a:solidFill>
              </a:rPr>
              <a:t>money owed that needs to be paid back</a:t>
            </a:r>
            <a:endParaRPr b="1"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100"/>
              <a:t>Buckboard wagon:</a:t>
            </a:r>
            <a:r>
              <a:rPr b="1" lang="en">
                <a:solidFill>
                  <a:srgbClr val="1C4587"/>
                </a:solidFill>
              </a:rPr>
              <a:t>  horse-pulled carriage</a:t>
            </a:r>
            <a:endParaRPr b="1"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7" name="Google Shape;11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325" y="2478750"/>
            <a:ext cx="3358225" cy="21640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8" name="Google Shape;11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3875" y="2478750"/>
            <a:ext cx="3775600" cy="21004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Characters</a:t>
            </a:r>
            <a:endParaRPr/>
          </a:p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9625" y="2059125"/>
            <a:ext cx="3084375" cy="308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