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Economica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bold.fntdata"/><Relationship Id="rId23" Type="http://schemas.openxmlformats.org/officeDocument/2006/relationships/font" Target="fonts/Economic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Italic.fntdata"/><Relationship Id="rId25" Type="http://schemas.openxmlformats.org/officeDocument/2006/relationships/font" Target="fonts/Economica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b4a0856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b4a0856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b3b6fa3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b3b6fa3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badded3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bbadded3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b2ad44d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b2ad44d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b3b6fa3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bb3b6fa3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badded36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bbadded36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d1871b36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d1871b36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d1871b36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6d1871b36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9d764084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9d76408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b3b6fa31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bb3b6fa31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badded3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badded3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3bdacb09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f3bdacb09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b3b6fa3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b3b6fa3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b3d2d958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b3d2d958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98927e7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98927e7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b3b6fa31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b3b6fa31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hyperlink" Target="https://drive.google.com/file/d/1XwWIQ8E7SWqNKqQQm52zXQSV4FIEOj4a/view?usp=sharing" TargetMode="External"/><Relationship Id="rId9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0.jpg"/><Relationship Id="rId7" Type="http://schemas.openxmlformats.org/officeDocument/2006/relationships/image" Target="../media/image17.jpg"/><Relationship Id="rId8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uzVbP-8CHCBWcyztnibEw3SuUsgn-V1intxT1lgToww/edit?usp=drive_link" TargetMode="External"/><Relationship Id="rId4" Type="http://schemas.openxmlformats.org/officeDocument/2006/relationships/hyperlink" Target="https://docs.google.com/document/d/109AEr2b71p-LdnnWq6vQBeWXs1G-IkPE2glWNJBMD4g/edit?usp=drive_lin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5.png"/><Relationship Id="rId7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2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7 Study Guide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942450" y="3061555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Finding a Family</a:t>
            </a:r>
            <a:endParaRPr b="1" sz="3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0" y="3442899"/>
            <a:ext cx="2254675" cy="17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9300" y="1352725"/>
            <a:ext cx="1871775" cy="21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3475" y="2864925"/>
            <a:ext cx="1063925" cy="13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25690" y="350275"/>
            <a:ext cx="1255059" cy="15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0775" y="1219025"/>
            <a:ext cx="1063925" cy="14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152" y="315925"/>
            <a:ext cx="3300449" cy="42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7 Characters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164425" y="1147225"/>
            <a:ext cx="8520600" cy="3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Henry and Agnes Southall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Nathan and Sarah Smith</a:t>
            </a:r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650" y="2715728"/>
            <a:ext cx="1529200" cy="214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0650" y="2770800"/>
            <a:ext cx="3665451" cy="2042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2750" y="2766775"/>
            <a:ext cx="2705100" cy="20423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22"/>
          <p:cNvSpPr/>
          <p:nvPr/>
        </p:nvSpPr>
        <p:spPr>
          <a:xfrm>
            <a:off x="6860550" y="2130400"/>
            <a:ext cx="500700" cy="22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6828050" y="875025"/>
            <a:ext cx="500700" cy="228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 rot="305223">
            <a:off x="7202603" y="417050"/>
            <a:ext cx="1255059" cy="15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298150" y="1366725"/>
            <a:ext cx="1063925" cy="14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pic>
        <p:nvPicPr>
          <p:cNvPr id="147" name="Google Shape;147;p23" title="Pencil writing, stationery illustration. Free | Free Photo - raw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8675" y="2948172"/>
            <a:ext cx="2195324" cy="219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7 Summary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Louis and Williamina </a:t>
            </a:r>
            <a:r>
              <a:rPr b="1" lang="en"/>
              <a:t>return to the library and reunite with Freddie and the Professor.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They share the story they</a:t>
            </a:r>
            <a:r>
              <a:rPr lang="en"/>
              <a:t> created about George’s possible experience there.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They </a:t>
            </a:r>
            <a:r>
              <a:rPr b="1" lang="en"/>
              <a:t>show </a:t>
            </a:r>
            <a:r>
              <a:rPr b="1" lang="en"/>
              <a:t>evidence that George’s journey on the </a:t>
            </a:r>
            <a:r>
              <a:rPr b="1" i="1" lang="en"/>
              <a:t>Hawkeye State</a:t>
            </a:r>
            <a:r>
              <a:rPr b="1" lang="en"/>
              <a:t> </a:t>
            </a:r>
            <a:r>
              <a:rPr lang="en"/>
              <a:t>was highly likely to have happened. He traveled from Alton, Illinois to La Crosse, Wisconsin.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Professor explains that </a:t>
            </a:r>
            <a:r>
              <a:rPr b="1" lang="en"/>
              <a:t>Henry was a slave in Tennessee </a:t>
            </a:r>
            <a:r>
              <a:rPr lang="en"/>
              <a:t>before finding freedom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7 Summary</a:t>
            </a:r>
            <a:endParaRPr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311700" y="1152475"/>
            <a:ext cx="8520600" cy="3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When in La Crosse, </a:t>
            </a:r>
            <a:r>
              <a:rPr b="1" lang="en"/>
              <a:t>George lived with Henry and Agnes Southall</a:t>
            </a:r>
            <a:r>
              <a:rPr lang="en"/>
              <a:t> until he was 12 years old, when he was arrested (the crime was unknown).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 Professor and Williamina discuss how </a:t>
            </a:r>
            <a:r>
              <a:rPr b="1" lang="en"/>
              <a:t>girls were treated differently from boys at the time </a:t>
            </a:r>
            <a:r>
              <a:rPr lang="en"/>
              <a:t>- if they broke the law, they would have been returned to their parents or male relative.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 </a:t>
            </a:r>
            <a:r>
              <a:rPr b="1" lang="en"/>
              <a:t>judge sent George to live with a man named Nathan Smith and his family</a:t>
            </a:r>
            <a:r>
              <a:rPr lang="en"/>
              <a:t> on a farm. They took care of several young boys.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Nathan Smith was active in politics</a:t>
            </a:r>
            <a:r>
              <a:rPr lang="en"/>
              <a:t>, especially with labor unions, in La Crosse.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The Southalls and Smith had a huge impact on George</a:t>
            </a:r>
            <a:r>
              <a:rPr lang="en"/>
              <a:t> as he grew into an adult.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The </a:t>
            </a:r>
            <a:r>
              <a:rPr b="1" lang="en"/>
              <a:t>Professor reveals he has his own imagined story</a:t>
            </a:r>
            <a:r>
              <a:rPr lang="en"/>
              <a:t> about George to share.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Away Activities</a:t>
            </a:r>
            <a:endParaRPr/>
          </a:p>
        </p:txBody>
      </p:sp>
      <p:pic>
        <p:nvPicPr>
          <p:cNvPr id="165" name="Google Shape;165;p26" title="Glossy black feet imprint vector illustration | Public domain vecto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6700" y="3337050"/>
            <a:ext cx="2307300" cy="17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7 Step Away Activities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Collage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4"/>
              </a:rPr>
              <a:t>Diary Entry #4: George in Trouble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03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TEACHER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Pre-reading class </a:t>
            </a:r>
            <a:r>
              <a:rPr lang="en"/>
              <a:t>discussions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Front-load Big Questions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Brainstorm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Introduce students to characters </a:t>
            </a:r>
            <a:r>
              <a:rPr lang="en"/>
              <a:t>in the chapter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Read chapter</a:t>
            </a:r>
            <a:r>
              <a:rPr lang="en"/>
              <a:t> as a class or in small groups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Review main plot points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Step Away Activities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Diary Entry #4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Collage</a:t>
            </a:r>
            <a:endParaRPr/>
          </a:p>
        </p:txBody>
      </p:sp>
      <p:pic>
        <p:nvPicPr>
          <p:cNvPr id="75" name="Google Shape;75;p14" title="File:Clipboard chec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75" y="733475"/>
            <a:ext cx="3171425" cy="31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Big Questions</a:t>
            </a:r>
            <a:endParaRPr b="1"/>
          </a:p>
        </p:txBody>
      </p:sp>
      <p:pic>
        <p:nvPicPr>
          <p:cNvPr id="81" name="Google Shape;81;p15" title="Thinking boy vector image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700" y="2364200"/>
            <a:ext cx="2779301" cy="277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315925"/>
            <a:ext cx="44307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7 Big Questions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11700" y="1225225"/>
            <a:ext cx="8520600" cy="35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</a:t>
            </a:r>
            <a:r>
              <a:rPr b="1" lang="en"/>
              <a:t>role did the Southalls play in George’s life</a:t>
            </a:r>
            <a:r>
              <a:rPr lang="en"/>
              <a:t>? What </a:t>
            </a:r>
            <a:r>
              <a:rPr b="1" lang="en"/>
              <a:t>lessons</a:t>
            </a:r>
            <a:r>
              <a:rPr lang="en"/>
              <a:t> may </a:t>
            </a:r>
            <a:r>
              <a:rPr b="1" lang="en"/>
              <a:t>George have learned</a:t>
            </a:r>
            <a:r>
              <a:rPr lang="en"/>
              <a:t> from them?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Why did the </a:t>
            </a:r>
            <a:r>
              <a:rPr b="1" lang="en"/>
              <a:t>law treat boys differently from girls?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</a:t>
            </a:r>
            <a:r>
              <a:rPr b="1" lang="en"/>
              <a:t>role did Nathan Smith play in George’s life</a:t>
            </a:r>
            <a:r>
              <a:rPr lang="en"/>
              <a:t>? What kind of </a:t>
            </a:r>
            <a:r>
              <a:rPr b="1" lang="en"/>
              <a:t>lessons</a:t>
            </a:r>
            <a:r>
              <a:rPr lang="en"/>
              <a:t> may </a:t>
            </a:r>
            <a:r>
              <a:rPr b="1" lang="en"/>
              <a:t>George have learned from him</a:t>
            </a:r>
            <a:r>
              <a:rPr lang="en"/>
              <a:t>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Why would </a:t>
            </a:r>
            <a:r>
              <a:rPr b="1" lang="en"/>
              <a:t>“Porkchop” continue forward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in the story</a:t>
            </a:r>
            <a:r>
              <a:rPr lang="en"/>
              <a:t>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400" y="210075"/>
            <a:ext cx="850450" cy="10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545675" y="255925"/>
            <a:ext cx="802600" cy="10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9225" y="1871800"/>
            <a:ext cx="1280375" cy="7628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3975" y="3027925"/>
            <a:ext cx="1035575" cy="14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7">
            <a:alphaModFix/>
          </a:blip>
          <a:srcRect b="49936" l="6934" r="6813" t="3314"/>
          <a:stretch/>
        </p:blipFill>
        <p:spPr>
          <a:xfrm>
            <a:off x="2486300" y="3952383"/>
            <a:ext cx="1035576" cy="915891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7 Big Questions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225225"/>
            <a:ext cx="8520600" cy="35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-2922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83"/>
              <a:t>What </a:t>
            </a:r>
            <a:r>
              <a:rPr b="1" lang="en" sz="3083"/>
              <a:t>role did the Southalls play in George’s life</a:t>
            </a:r>
            <a:r>
              <a:rPr lang="en" sz="3083"/>
              <a:t>? What </a:t>
            </a:r>
            <a:r>
              <a:rPr b="1" lang="en" sz="3083"/>
              <a:t>lessons</a:t>
            </a:r>
            <a:r>
              <a:rPr lang="en" sz="3083"/>
              <a:t> may </a:t>
            </a:r>
            <a:r>
              <a:rPr b="1" lang="en" sz="3083"/>
              <a:t>George have learned</a:t>
            </a:r>
            <a:r>
              <a:rPr lang="en" sz="3083"/>
              <a:t> from them?</a:t>
            </a:r>
            <a:endParaRPr sz="3083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83"/>
          </a:p>
          <a:p>
            <a:pPr indent="-2922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83"/>
              <a:t>Why did the </a:t>
            </a:r>
            <a:r>
              <a:rPr b="1" lang="en" sz="3083"/>
              <a:t>law treat boys differently from girls?</a:t>
            </a:r>
            <a:endParaRPr b="1" sz="3083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83"/>
          </a:p>
          <a:p>
            <a:pPr indent="-2922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83"/>
              <a:t>What </a:t>
            </a:r>
            <a:r>
              <a:rPr b="1" lang="en" sz="3083"/>
              <a:t>role did Nathan Smith play in George’s life</a:t>
            </a:r>
            <a:r>
              <a:rPr lang="en" sz="3083"/>
              <a:t>? What kind of </a:t>
            </a:r>
            <a:r>
              <a:rPr b="1" lang="en" sz="3083"/>
              <a:t>lessons</a:t>
            </a:r>
            <a:r>
              <a:rPr lang="en" sz="3083"/>
              <a:t> may </a:t>
            </a:r>
            <a:r>
              <a:rPr b="1" lang="en" sz="3083"/>
              <a:t>George have learned from him</a:t>
            </a:r>
            <a:r>
              <a:rPr lang="en" sz="3083"/>
              <a:t>?</a:t>
            </a:r>
            <a:endParaRPr sz="3083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83"/>
          </a:p>
          <a:p>
            <a:pPr indent="-2922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3083"/>
              <a:t>Why would </a:t>
            </a:r>
            <a:r>
              <a:rPr b="1" lang="en" sz="3083"/>
              <a:t>“Porkchop” continue forward in the story</a:t>
            </a:r>
            <a:r>
              <a:rPr lang="en" sz="3083"/>
              <a:t>?</a:t>
            </a:r>
            <a:endParaRPr sz="308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457200" lvl="0" marL="2286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600"/>
              <a:t>                 After reading the chapter, </a:t>
            </a:r>
            <a:endParaRPr sz="4600"/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4600"/>
              <a:t>use the “Big Questions” in a class discussion.</a:t>
            </a:r>
            <a:endParaRPr sz="4600"/>
          </a:p>
          <a:p>
            <a:pPr indent="457200" lvl="0" marL="2743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t/>
            </a:r>
            <a:endParaRPr sz="4600" u="sng"/>
          </a:p>
          <a:p>
            <a:pPr indent="457200" lvl="0" marL="2286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Both Henry and Nathan stressed that George</a:t>
            </a:r>
            <a:endParaRPr b="1" sz="4200"/>
          </a:p>
          <a:p>
            <a:pPr indent="457200" lvl="0" marL="2286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200"/>
              <a:t>            </a:t>
            </a:r>
            <a:r>
              <a:rPr b="1" i="1" lang="en" sz="4200" u="sng"/>
              <a:t>stand by the truth</a:t>
            </a:r>
            <a:r>
              <a:rPr b="1" i="1" lang="en" sz="4200"/>
              <a:t> </a:t>
            </a:r>
            <a:r>
              <a:rPr b="1" lang="en" sz="4200"/>
              <a:t>and </a:t>
            </a:r>
            <a:r>
              <a:rPr b="1" i="1" lang="en" sz="4200" u="sng"/>
              <a:t>his word</a:t>
            </a:r>
            <a:r>
              <a:rPr b="1" i="1" lang="en" sz="4200"/>
              <a:t>.  </a:t>
            </a:r>
            <a:endParaRPr b="1" i="1" sz="4200"/>
          </a:p>
          <a:p>
            <a:pPr indent="457200" lvl="0" marL="1828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200"/>
          </a:p>
          <a:p>
            <a:pPr indent="457200" lvl="0" marL="22860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b="1" lang="en" sz="4200"/>
              <a:t>           Why were these values important?</a:t>
            </a:r>
            <a:endParaRPr b="1"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b="1" i="1" sz="1200"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00" y="2798200"/>
            <a:ext cx="2480925" cy="1800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000" y="2327925"/>
            <a:ext cx="1533875" cy="23751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</a:t>
            </a:r>
            <a:endParaRPr/>
          </a:p>
        </p:txBody>
      </p:sp>
      <p:pic>
        <p:nvPicPr>
          <p:cNvPr id="106" name="Google Shape;106;p18" title="Public Domain Clip Art Image | look it up | ID: 13936372819818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700" y="3187575"/>
            <a:ext cx="2525300" cy="19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7 Vocabulary</a:t>
            </a:r>
            <a:endParaRPr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What do these mean?</a:t>
            </a:r>
            <a:endParaRPr i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Stowaway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Politics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Foster parents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668500" y="331625"/>
            <a:ext cx="36810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7 Vocabulary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225225"/>
            <a:ext cx="8677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Stowaway: </a:t>
            </a:r>
            <a:r>
              <a:rPr b="1" lang="en">
                <a:solidFill>
                  <a:srgbClr val="1C4587"/>
                </a:solidFill>
              </a:rPr>
              <a:t> someone who sneaks aboard a ship to travel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Politics: </a:t>
            </a:r>
            <a:r>
              <a:rPr b="1" lang="en">
                <a:solidFill>
                  <a:srgbClr val="1C4587"/>
                </a:solidFill>
              </a:rPr>
              <a:t> topics having to do with government </a:t>
            </a:r>
            <a:r>
              <a:rPr b="1" lang="en" sz="1600">
                <a:solidFill>
                  <a:srgbClr val="1C4587"/>
                </a:solidFill>
              </a:rPr>
              <a:t>(leaders, laws, policies, etc.)</a:t>
            </a:r>
            <a:endParaRPr b="1" sz="1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Union: </a:t>
            </a:r>
            <a:r>
              <a:rPr b="1" lang="en">
                <a:solidFill>
                  <a:srgbClr val="1C4587"/>
                </a:solidFill>
              </a:rPr>
              <a:t> in our story, when workers band together to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fight for better wages, working conditions, and other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Demands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Foster parents:</a:t>
            </a:r>
            <a:r>
              <a:rPr b="1" lang="en">
                <a:solidFill>
                  <a:srgbClr val="1C4587"/>
                </a:solidFill>
              </a:rPr>
              <a:t>  parents of a child or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children that are not biologically theirs</a:t>
            </a:r>
            <a:endParaRPr b="1">
              <a:solidFill>
                <a:srgbClr val="1C4587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8994" l="15166" r="15896" t="8714"/>
          <a:stretch/>
        </p:blipFill>
        <p:spPr>
          <a:xfrm>
            <a:off x="6999550" y="2524550"/>
            <a:ext cx="1730501" cy="21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725" y="3405397"/>
            <a:ext cx="1935375" cy="14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5">
            <a:alphaModFix/>
          </a:blip>
          <a:srcRect b="24834" l="0" r="59971" t="19205"/>
          <a:stretch/>
        </p:blipFill>
        <p:spPr>
          <a:xfrm flipH="1">
            <a:off x="7124850" y="369675"/>
            <a:ext cx="763425" cy="16043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625" y="2059125"/>
            <a:ext cx="3084375" cy="30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