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Economica"/>
      <p:regular r:id="rId24"/>
      <p:bold r:id="rId25"/>
      <p:italic r:id="rId26"/>
      <p:boldItalic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Economica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conomica-italic.fntdata"/><Relationship Id="rId25" Type="http://schemas.openxmlformats.org/officeDocument/2006/relationships/font" Target="fonts/Economica-bold.fntdata"/><Relationship Id="rId28" Type="http://schemas.openxmlformats.org/officeDocument/2006/relationships/font" Target="fonts/OpenSans-regular.fntdata"/><Relationship Id="rId27" Type="http://schemas.openxmlformats.org/officeDocument/2006/relationships/font" Target="fonts/Economic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b4789acb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bb4789ac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bb3b6fa31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bb3b6fa31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bba4f804d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bba4f804d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f39a5cf4b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f39a5cf4b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6b54f23c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6b54f23c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b3b6fa31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bb3b6fa31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bba4f804d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bba4f804d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6d14876eb4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6d14876eb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6d14876eb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6d14876eb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79d787a9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79d787a9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b3b6fa31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b3b6fa31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ba4f804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bba4f804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b3b6fa31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bb3b6fa31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b40aacfa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b40aacfa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986df613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986df613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c986df613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c986df613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b3b6fa31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bb3b6fa31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2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ocs.google.com/document/d/1yiH7-sBv2DbrygjI5hIvqBdf3TJiAQ23OIPOkchrZTo/edit?usp=drive_link" TargetMode="External"/><Relationship Id="rId4" Type="http://schemas.openxmlformats.org/officeDocument/2006/relationships/hyperlink" Target="https://docs.google.com/document/d/1fS7XCbWWZZJchMxgJTT403J-hm-My62TrIm19DZsmWA/edit?usp=drive_link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2793025" y="9330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6 Study Guide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2643600" y="2696343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Imagining Life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on the Wharf</a:t>
            </a:r>
            <a:endParaRPr b="1" sz="3000"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00" y="3442899"/>
            <a:ext cx="2254675" cy="170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4">
            <a:alphaModFix/>
          </a:blip>
          <a:srcRect b="0" l="0" r="0" t="11917"/>
          <a:stretch/>
        </p:blipFill>
        <p:spPr>
          <a:xfrm>
            <a:off x="5363725" y="2375125"/>
            <a:ext cx="3478451" cy="23829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6 Characters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209500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Porkchop </a:t>
            </a:r>
            <a:endParaRPr b="1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  </a:t>
            </a:r>
            <a:r>
              <a:rPr lang="en" sz="1300"/>
              <a:t>(Dog’s name)</a:t>
            </a:r>
            <a:endParaRPr sz="1300"/>
          </a:p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2743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2743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5943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35"/>
              <a:t>Henry Southall</a:t>
            </a:r>
            <a:endParaRPr b="1" sz="2035"/>
          </a:p>
          <a:p>
            <a:pPr indent="0" lvl="0" marL="548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r>
              <a:rPr lang="en"/>
              <a:t>(Cook on </a:t>
            </a:r>
            <a:r>
              <a:rPr i="1" lang="en"/>
              <a:t>Hawkeye State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1650" y="284450"/>
            <a:ext cx="2271675" cy="301082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58824">
            <a:off x="912324" y="2249053"/>
            <a:ext cx="1828803" cy="2204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 rotWithShape="1">
          <a:blip r:embed="rId5">
            <a:alphaModFix/>
          </a:blip>
          <a:srcRect b="9181" l="18063" r="12780" t="11466"/>
          <a:stretch/>
        </p:blipFill>
        <p:spPr>
          <a:xfrm>
            <a:off x="2587500" y="1544625"/>
            <a:ext cx="2052677" cy="2751498"/>
          </a:xfrm>
          <a:prstGeom prst="rect">
            <a:avLst/>
          </a:prstGeom>
          <a:noFill/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pic>
        <p:nvPicPr>
          <p:cNvPr id="133" name="Google Shape;133;p23" title="Pencil writing, stationery illustration. Free | Free Photo - rawpixe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8675" y="2948172"/>
            <a:ext cx="2195324" cy="219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6 Summary</a:t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311700" y="1225225"/>
            <a:ext cx="8520600" cy="36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While visiting the wharf, the </a:t>
            </a:r>
            <a:r>
              <a:rPr b="1" lang="en"/>
              <a:t>Researchers imagine a 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story</a:t>
            </a:r>
            <a:r>
              <a:rPr lang="en"/>
              <a:t> that may have been similar to George’s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experiences.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 the story, </a:t>
            </a:r>
            <a:r>
              <a:rPr b="1" lang="en"/>
              <a:t>George sleeps in shipping crates </a:t>
            </a:r>
            <a:r>
              <a:rPr lang="en"/>
              <a:t>and scavenges for food and other necessities.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Guards on the wharf warn George about slave 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catchers </a:t>
            </a:r>
            <a:r>
              <a:rPr lang="en"/>
              <a:t>and bounty hunters.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8725" y="3121375"/>
            <a:ext cx="2762250" cy="125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7026" y="538550"/>
            <a:ext cx="2061701" cy="197815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315925"/>
            <a:ext cx="43362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6 Summary</a:t>
            </a:r>
            <a:endParaRPr/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311700" y="1225225"/>
            <a:ext cx="8520600" cy="36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George witnesses the effects of the Civil War 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activity in the wharf.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 the story, </a:t>
            </a:r>
            <a:r>
              <a:rPr b="1" lang="en"/>
              <a:t>George has befriended a stray dog named “Porkchop”.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George and Porkchop were often hungry  </a:t>
            </a:r>
            <a:r>
              <a:rPr lang="en"/>
              <a:t>- there was limited food available to them.</a:t>
            </a:r>
            <a:endParaRPr/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6778" y="418175"/>
            <a:ext cx="2715522" cy="15191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9" name="Google Shape;149;p25"/>
          <p:cNvPicPr preferRelativeResize="0"/>
          <p:nvPr/>
        </p:nvPicPr>
        <p:blipFill rotWithShape="1">
          <a:blip r:embed="rId4">
            <a:alphaModFix/>
          </a:blip>
          <a:srcRect b="0" l="18826" r="21195" t="0"/>
          <a:stretch/>
        </p:blipFill>
        <p:spPr>
          <a:xfrm>
            <a:off x="3287300" y="3515525"/>
            <a:ext cx="1399925" cy="1242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6 Summary</a:t>
            </a:r>
            <a:endParaRPr/>
          </a:p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After daydreaming one day, </a:t>
            </a:r>
            <a:r>
              <a:rPr b="1" lang="en"/>
              <a:t>George realizes </a:t>
            </a:r>
            <a:r>
              <a:rPr b="1" lang="en"/>
              <a:t>Porkchop</a:t>
            </a:r>
            <a:r>
              <a:rPr b="1" lang="en"/>
              <a:t> is missing.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George tracks Porkchop down, only to find the </a:t>
            </a:r>
            <a:r>
              <a:rPr b="1" lang="en"/>
              <a:t>dog has stolen a string of sausages </a:t>
            </a:r>
            <a:r>
              <a:rPr lang="en"/>
              <a:t>from a ship’s cook (Henry), who is also chasing the dog.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George and Porkchop discover hard lessons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Henry jokes that George owes him for the sausages</a:t>
            </a:r>
            <a:r>
              <a:rPr lang="en"/>
              <a:t>,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invites George to travel upriver on the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Hawkeye State</a:t>
            </a:r>
            <a:r>
              <a:rPr lang="en"/>
              <a:t>.</a:t>
            </a:r>
            <a:endParaRPr/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577474" y="2571750"/>
            <a:ext cx="1751201" cy="176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Away Activities</a:t>
            </a:r>
            <a:endParaRPr/>
          </a:p>
        </p:txBody>
      </p:sp>
      <p:pic>
        <p:nvPicPr>
          <p:cNvPr id="162" name="Google Shape;162;p27" title="Glossy black feet imprint vector illustration | Public domain vecto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6700" y="3337050"/>
            <a:ext cx="2307300" cy="17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6 Step Away Activities</a:t>
            </a:r>
            <a:endParaRPr/>
          </a:p>
        </p:txBody>
      </p:sp>
      <p:sp>
        <p:nvSpPr>
          <p:cNvPr id="168" name="Google Shape;168;p2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Diary Entry #3: Living on the Wharf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4"/>
              </a:rPr>
              <a:t>Pet Stories</a:t>
            </a:r>
            <a:endParaRPr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74001" cy="49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13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2375000"/>
            <a:ext cx="7600950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THE TEACHER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Pre-reading class</a:t>
            </a:r>
            <a:r>
              <a:rPr lang="en"/>
              <a:t> discussions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Front-load Big Questions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Brainstorm vocabulary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Introduce students to characters</a:t>
            </a:r>
            <a:r>
              <a:rPr lang="en"/>
              <a:t> in the chapter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Read chapter</a:t>
            </a:r>
            <a:r>
              <a:rPr lang="en"/>
              <a:t> as a class or in small groups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Review main plot points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Step Away Activities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Diary Entry #3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Pet Stories</a:t>
            </a:r>
            <a:endParaRPr/>
          </a:p>
        </p:txBody>
      </p:sp>
      <p:pic>
        <p:nvPicPr>
          <p:cNvPr id="72" name="Google Shape;72;p14" title="File:Clipboard chec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875" y="733475"/>
            <a:ext cx="3171425" cy="31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600700" y="1759275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Big Questions</a:t>
            </a:r>
            <a:endParaRPr b="1"/>
          </a:p>
        </p:txBody>
      </p:sp>
      <p:pic>
        <p:nvPicPr>
          <p:cNvPr id="78" name="Google Shape;78;p15" title="Thinking boy vector image | Free SV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4700" y="2364200"/>
            <a:ext cx="2779301" cy="277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Chapter 6 Big Questions</a:t>
            </a:r>
            <a:endParaRPr b="1"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225225"/>
            <a:ext cx="8520600" cy="36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Where did the </a:t>
            </a:r>
            <a:r>
              <a:rPr b="1" lang="en"/>
              <a:t>Williamina and Louis get their ideas </a:t>
            </a:r>
            <a:r>
              <a:rPr lang="en"/>
              <a:t>about their story?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What conditions did </a:t>
            </a:r>
            <a:r>
              <a:rPr b="1" lang="en"/>
              <a:t>George experience</a:t>
            </a:r>
            <a:r>
              <a:rPr lang="en"/>
              <a:t> living on the wharf?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Why did </a:t>
            </a:r>
            <a:r>
              <a:rPr b="1" lang="en"/>
              <a:t>Williamina and Louis imagine a pet</a:t>
            </a:r>
            <a:r>
              <a:rPr lang="en"/>
              <a:t> dog for George? </a:t>
            </a:r>
            <a:r>
              <a:rPr b="1" lang="en"/>
              <a:t>What purpose does the dog serve?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Why would George want to stay on the wharf</a:t>
            </a:r>
            <a:r>
              <a:rPr lang="en"/>
              <a:t>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/>
              <a:t>After reading the chapter, use the above “Big Questions” in a class discussion.</a:t>
            </a:r>
            <a:endParaRPr i="1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/>
              <a:t>How does Porkchop represent what is missing in George’s life?</a:t>
            </a:r>
            <a:endParaRPr b="1" i="1"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9181" l="18063" r="12780" t="11466"/>
          <a:stretch/>
        </p:blipFill>
        <p:spPr>
          <a:xfrm>
            <a:off x="6441150" y="2755650"/>
            <a:ext cx="888700" cy="1168823"/>
          </a:xfrm>
          <a:prstGeom prst="rect">
            <a:avLst/>
          </a:prstGeom>
          <a:noFill/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Vocabulary</a:t>
            </a:r>
            <a:endParaRPr/>
          </a:p>
        </p:txBody>
      </p:sp>
      <p:pic>
        <p:nvPicPr>
          <p:cNvPr id="91" name="Google Shape;91;p17" title="Public Domain Clip Art Image | look it up | ID: 13936372819818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8700" y="3187575"/>
            <a:ext cx="2525300" cy="195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6 Vocabulary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What do these mean?</a:t>
            </a:r>
            <a:endParaRPr b="1" i="1"/>
          </a:p>
          <a:p>
            <a:pPr indent="-334327" lvl="0" marL="9144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Civil War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Wharf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Longshoremen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Lean-to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Freight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Gangplank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6 Vocabulary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66750" y="1217350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Civil War:</a:t>
            </a:r>
            <a:r>
              <a:rPr b="1" lang="en">
                <a:solidFill>
                  <a:srgbClr val="1C4587"/>
                </a:solidFill>
              </a:rPr>
              <a:t>  a violent four year United States conflict in which Northern states fought Southern states;</a:t>
            </a:r>
            <a:r>
              <a:rPr lang="en">
                <a:solidFill>
                  <a:srgbClr val="1C4587"/>
                </a:solidFill>
              </a:rPr>
              <a:t> one of the main causes was slavery.</a:t>
            </a:r>
            <a:endParaRPr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Wharf: </a:t>
            </a:r>
            <a:r>
              <a:rPr b="1" lang="en">
                <a:solidFill>
                  <a:srgbClr val="1C4587"/>
                </a:solidFill>
              </a:rPr>
              <a:t> a place near a body of 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C4587"/>
                </a:solidFill>
              </a:rPr>
              <a:t>water where ships are loaded and 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C4587"/>
                </a:solidFill>
              </a:rPr>
              <a:t>unloaded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Longshoremen:</a:t>
            </a:r>
            <a:r>
              <a:rPr b="1" lang="en">
                <a:solidFill>
                  <a:srgbClr val="1C4587"/>
                </a:solidFill>
              </a:rPr>
              <a:t>  someone who 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C4587"/>
                </a:solidFill>
              </a:rPr>
              <a:t>loads and unloads boats at a wharf</a:t>
            </a:r>
            <a:endParaRPr b="1">
              <a:solidFill>
                <a:srgbClr val="1C4587"/>
              </a:solidFill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126350"/>
            <a:ext cx="4416851" cy="28126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315925"/>
            <a:ext cx="39747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6 Vocabulary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Lean-to:</a:t>
            </a:r>
            <a:r>
              <a:rPr b="1" lang="en">
                <a:solidFill>
                  <a:srgbClr val="1C4587"/>
                </a:solidFill>
              </a:rPr>
              <a:t>  a small room on the outside of a building 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C4587"/>
                </a:solidFill>
              </a:rPr>
              <a:t>that “leans” against the main building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Freight:  </a:t>
            </a:r>
            <a:r>
              <a:rPr b="1" lang="en">
                <a:solidFill>
                  <a:srgbClr val="1C4587"/>
                </a:solidFill>
              </a:rPr>
              <a:t>goods transported in bulk (large numbers); 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C4587"/>
                </a:solidFill>
              </a:rPr>
              <a:t>in this case, by ship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Gangplank: </a:t>
            </a:r>
            <a:r>
              <a:rPr b="1" lang="en">
                <a:solidFill>
                  <a:srgbClr val="1C4587"/>
                </a:solidFill>
              </a:rPr>
              <a:t> a removable wooden pathway used to 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C4587"/>
                </a:solidFill>
              </a:rPr>
              <a:t>move between land and a ship</a:t>
            </a:r>
            <a:endParaRPr b="1">
              <a:solidFill>
                <a:srgbClr val="1C4587"/>
              </a:solidFill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048" y="1793150"/>
            <a:ext cx="2421248" cy="297285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2" name="Google Shape;112;p20"/>
          <p:cNvPicPr preferRelativeResize="0"/>
          <p:nvPr/>
        </p:nvPicPr>
        <p:blipFill rotWithShape="1">
          <a:blip r:embed="rId4">
            <a:alphaModFix/>
          </a:blip>
          <a:srcRect b="11768" l="3738" r="32902" t="29359"/>
          <a:stretch/>
        </p:blipFill>
        <p:spPr>
          <a:xfrm>
            <a:off x="6378250" y="180925"/>
            <a:ext cx="2540476" cy="147854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Characters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9625" y="2059125"/>
            <a:ext cx="3084375" cy="30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