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addie Gall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30T13:59:04.490">
    <p:pos x="196" y="771"/>
    <p:text>Need to create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bae25ab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bae25ab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ae25ab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bae25ab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d1852fd5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d1852fd5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d1852fd5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d1852fd5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f81602c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f81602c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af9bb27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af9bb27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b3c735cb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b3c735cb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96a2178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96a2178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054c2693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054c2693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W0ubzIyIPJkRoJF66xznoGQGmMLumyoswHTEB9SoPE4/edit?usp=sharing" TargetMode="External"/><Relationship Id="rId4" Type="http://schemas.openxmlformats.org/officeDocument/2006/relationships/hyperlink" Target="https://docs.google.com/document/d/1PxNMfkwXMITRUPu8beT60qHi7-TT_AvVThP06jStuEc/edit?usp=sharing" TargetMode="External"/><Relationship Id="rId5" Type="http://schemas.openxmlformats.org/officeDocument/2006/relationships/hyperlink" Target="https://docs.google.com/document/d/1olcPIh9Yr8Ce1fdMiaLhOrvARPWcMD7e70_wXPoz94o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394000" y="3132325"/>
            <a:ext cx="19503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Alone</a:t>
            </a:r>
            <a:endParaRPr b="1" sz="45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83150" y="157163"/>
            <a:ext cx="2238375" cy="4829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Summary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225175" y="1147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Freddie wonders if George made friends </a:t>
            </a:r>
            <a:r>
              <a:rPr lang="en"/>
              <a:t>with the wharf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workers and street venders.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Often, </a:t>
            </a:r>
            <a:r>
              <a:rPr b="1" lang="en"/>
              <a:t>children were taken to workhouses </a:t>
            </a:r>
            <a:r>
              <a:rPr lang="en"/>
              <a:t>where they were forced to work, and were often abused.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</a:t>
            </a:r>
            <a:r>
              <a:rPr b="1" lang="en"/>
              <a:t>researchers wonder</a:t>
            </a:r>
            <a:r>
              <a:rPr lang="en"/>
              <a:t> if </a:t>
            </a:r>
            <a:r>
              <a:rPr b="1" lang="en"/>
              <a:t>George may have also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befriended</a:t>
            </a:r>
            <a:r>
              <a:rPr lang="en"/>
              <a:t> </a:t>
            </a:r>
            <a:r>
              <a:rPr b="1" lang="en"/>
              <a:t>a stray dog</a:t>
            </a:r>
            <a:r>
              <a:rPr lang="en"/>
              <a:t> or other animals.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2477" l="3521" r="0" t="0"/>
          <a:stretch/>
        </p:blipFill>
        <p:spPr>
          <a:xfrm>
            <a:off x="6629925" y="2823425"/>
            <a:ext cx="1384175" cy="1627975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b="0" l="31242" r="33594" t="17925"/>
          <a:stretch/>
        </p:blipFill>
        <p:spPr>
          <a:xfrm>
            <a:off x="7219775" y="212350"/>
            <a:ext cx="1274076" cy="193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42" name="Google Shape;142;p23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Step Away Activities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Diary Entry #2: Workhouse Orphans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Gallery Walk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Odd Fellows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</a:t>
            </a:r>
            <a:r>
              <a:rPr lang="en"/>
              <a:t>class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Diary Entry #2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Gallery Walk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highlight>
                  <a:srgbClr val="FFFF00"/>
                </a:highlight>
              </a:rPr>
              <a:t>Odd Fellows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300" y="2104675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Big Ideas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43175" y="1225200"/>
            <a:ext cx="8520600" cy="3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</a:t>
            </a:r>
            <a:r>
              <a:rPr lang="en"/>
              <a:t> were there</a:t>
            </a:r>
            <a:r>
              <a:rPr b="1" lang="en"/>
              <a:t> so many orphans</a:t>
            </a:r>
            <a:r>
              <a:rPr lang="en"/>
              <a:t> during George’s time?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</a:t>
            </a:r>
            <a:r>
              <a:rPr b="1" lang="en"/>
              <a:t> groups helped orphans </a:t>
            </a:r>
            <a:r>
              <a:rPr lang="en"/>
              <a:t>during the time?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were </a:t>
            </a:r>
            <a:r>
              <a:rPr b="1" lang="en"/>
              <a:t>orphans put into workhouses</a:t>
            </a:r>
            <a:r>
              <a:rPr lang="en"/>
              <a:t>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do you think conditions were like</a:t>
            </a:r>
            <a:r>
              <a:rPr lang="en"/>
              <a:t>? What kind of work did they do?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After reading the chapter, use the above “Big Questions” in a class discussion.</a:t>
            </a:r>
            <a:endParaRPr i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/>
              <a:t>Would you have stayed in a workhouse or lived on the street?  WHY?</a:t>
            </a:r>
            <a:endParaRPr b="1" i="1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200" y="315925"/>
            <a:ext cx="2218100" cy="204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91" name="Google Shape;91;p17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799300" y="393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Vocabulary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446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do these mean?</a:t>
            </a:r>
            <a:endParaRPr b="1" i="1"/>
          </a:p>
          <a:p>
            <a:pPr indent="-3429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Street vendor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Merchant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Hub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Workhouse</a:t>
            </a:r>
            <a:endParaRPr/>
          </a:p>
        </p:txBody>
      </p:sp>
      <p:pic>
        <p:nvPicPr>
          <p:cNvPr id="98" name="Google Shape;98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775" y="1431375"/>
            <a:ext cx="948800" cy="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10900">
            <a:off x="5719400" y="2268150"/>
            <a:ext cx="948800" cy="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93744">
            <a:off x="6880075" y="1624775"/>
            <a:ext cx="948801" cy="9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1432">
            <a:off x="5719400" y="1010600"/>
            <a:ext cx="948800" cy="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92007">
            <a:off x="6430538" y="3100250"/>
            <a:ext cx="948800" cy="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00511">
            <a:off x="7086650" y="423824"/>
            <a:ext cx="948800" cy="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730">
            <a:off x="7545750" y="1961424"/>
            <a:ext cx="948800" cy="9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Vocabulary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240900" y="1052200"/>
            <a:ext cx="8520600" cy="3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Street vendor:</a:t>
            </a:r>
            <a:r>
              <a:rPr b="1" lang="en" sz="1900">
                <a:solidFill>
                  <a:srgbClr val="1C4587"/>
                </a:solidFill>
              </a:rPr>
              <a:t>  someone who sells goods on the streets</a:t>
            </a:r>
            <a:endParaRPr b="1" sz="19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1C4587"/>
              </a:solidFill>
            </a:endParaRPr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2100"/>
              <a:t>Merchant:  </a:t>
            </a:r>
            <a:r>
              <a:rPr b="1" lang="en" sz="1900">
                <a:solidFill>
                  <a:srgbClr val="1C4587"/>
                </a:solidFill>
              </a:rPr>
              <a:t>someone who ships and sells good</a:t>
            </a:r>
            <a:endParaRPr b="1" sz="19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1C4587"/>
              </a:solidFill>
            </a:endParaRPr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2100"/>
              <a:t>Hub: </a:t>
            </a:r>
            <a:r>
              <a:rPr b="1" lang="en" sz="1900">
                <a:solidFill>
                  <a:srgbClr val="1C4587"/>
                </a:solidFill>
              </a:rPr>
              <a:t> a center of trade and shopping</a:t>
            </a:r>
            <a:endParaRPr b="1" sz="19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Workhouse:</a:t>
            </a:r>
            <a:r>
              <a:rPr b="1" lang="en" sz="2100">
                <a:solidFill>
                  <a:srgbClr val="1C4587"/>
                </a:solidFill>
              </a:rPr>
              <a:t> </a:t>
            </a:r>
            <a:r>
              <a:rPr b="1" lang="en" sz="1900">
                <a:solidFill>
                  <a:srgbClr val="1C4587"/>
                </a:solidFill>
              </a:rPr>
              <a:t> </a:t>
            </a:r>
            <a:r>
              <a:rPr b="1" i="1" lang="en" sz="1900">
                <a:solidFill>
                  <a:srgbClr val="1C4587"/>
                </a:solidFill>
              </a:rPr>
              <a:t>poor people</a:t>
            </a:r>
            <a:r>
              <a:rPr b="1" lang="en" sz="1900">
                <a:solidFill>
                  <a:srgbClr val="1C4587"/>
                </a:solidFill>
              </a:rPr>
              <a:t> worked off debt;</a:t>
            </a:r>
            <a:endParaRPr b="1" sz="19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C4587"/>
                </a:solidFill>
              </a:rPr>
              <a:t> living in terrible conditions in exchange</a:t>
            </a:r>
            <a:endParaRPr b="1" sz="19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C4587"/>
                </a:solidFill>
              </a:rPr>
              <a:t> for a bed and food.</a:t>
            </a:r>
            <a:endParaRPr b="1" sz="1900">
              <a:solidFill>
                <a:srgbClr val="1C4587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6983" l="12553" r="8194" t="23936"/>
          <a:stretch/>
        </p:blipFill>
        <p:spPr>
          <a:xfrm>
            <a:off x="6134450" y="3216650"/>
            <a:ext cx="2296750" cy="160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10506" l="3549" r="0" t="11895"/>
          <a:stretch/>
        </p:blipFill>
        <p:spPr>
          <a:xfrm>
            <a:off x="240900" y="1502150"/>
            <a:ext cx="2296751" cy="171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18" name="Google Shape;118;p20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51025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 Summary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352725"/>
            <a:ext cx="85206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Williamina discovers George</a:t>
            </a:r>
            <a:r>
              <a:rPr lang="en" sz="2000"/>
              <a:t> became an orphan a 5, he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r>
              <a:rPr b="1" lang="en" sz="2000"/>
              <a:t>lived in a shipping crate along the wharf for 3 years.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George may have </a:t>
            </a:r>
            <a:r>
              <a:rPr b="1" lang="en" sz="2000"/>
              <a:t>received meals and other help from 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local churches.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Other groups, like the </a:t>
            </a:r>
            <a:r>
              <a:rPr b="1" lang="en" sz="2000"/>
              <a:t>Odd Fellows and Women’s 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Social Groups, may have also helped.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12238" r="5510" t="0"/>
          <a:stretch/>
        </p:blipFill>
        <p:spPr>
          <a:xfrm>
            <a:off x="6897300" y="2880950"/>
            <a:ext cx="1596549" cy="20343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231200"/>
            <a:ext cx="1788175" cy="7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5">
            <a:alphaModFix/>
          </a:blip>
          <a:srcRect b="10281" l="-2113" r="0" t="0"/>
          <a:stretch/>
        </p:blipFill>
        <p:spPr>
          <a:xfrm rot="-369347">
            <a:off x="7653677" y="755941"/>
            <a:ext cx="1264696" cy="18356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8275" y="212350"/>
            <a:ext cx="2131326" cy="11954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