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erif"/>
      <p:regular r:id="rId22"/>
      <p:bold r:id="rId23"/>
      <p:italic r:id="rId24"/>
      <p:boldItalic r:id="rId25"/>
    </p:embeddedFont>
    <p:embeddedFont>
      <p:font typeface="Economica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erif-regular.fntdata"/><Relationship Id="rId21" Type="http://schemas.openxmlformats.org/officeDocument/2006/relationships/slide" Target="slides/slide16.xml"/><Relationship Id="rId24" Type="http://schemas.openxmlformats.org/officeDocument/2006/relationships/font" Target="fonts/RobotoSerif-italic.fntdata"/><Relationship Id="rId23" Type="http://schemas.openxmlformats.org/officeDocument/2006/relationships/font" Target="fonts/RobotoSerif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font" Target="fonts/RobotoSerif-boldItalic.fntdata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b5839f2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b5839f2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ab5d39c1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ab5d39c1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ab5d39c1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ab5d39c1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b5839f20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b5839f20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d18bb20f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d18bb20f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d18bb20f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d18bb20f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f806fae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f806fae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5839f2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b5839f2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335a1de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b335a1de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98674df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98674df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98674df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98674df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hCYYrXDWHPhGWUw2E2k7q4Dupmh3BA5x7CivvSKKNfg/edit?usp=drive_lin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05375" y="91733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675175" y="26761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Runaways, Bounty Hunters, and Illness</a:t>
            </a:r>
            <a:endParaRPr b="1" sz="3000"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15896" r="18525" t="0"/>
          <a:stretch/>
        </p:blipFill>
        <p:spPr>
          <a:xfrm>
            <a:off x="125825" y="3442900"/>
            <a:ext cx="14785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50"/>
            <a:ext cx="3648898" cy="21391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Summary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The Professor returns</a:t>
            </a:r>
            <a:r>
              <a:rPr lang="en"/>
              <a:t> to find his researchers at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students discovered Primary Documents showing </a:t>
            </a:r>
            <a:r>
              <a:rPr b="1" lang="en"/>
              <a:t>George Edwin Taylor fought for labor rights,</a:t>
            </a:r>
            <a:r>
              <a:rPr lang="en"/>
              <a:t> and later for </a:t>
            </a:r>
            <a:r>
              <a:rPr b="1" lang="en"/>
              <a:t>civil rights.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discover that </a:t>
            </a:r>
            <a:r>
              <a:rPr b="1" lang="en"/>
              <a:t>Taylor </a:t>
            </a:r>
            <a:r>
              <a:rPr lang="en"/>
              <a:t>had a </a:t>
            </a:r>
            <a:r>
              <a:rPr b="1" lang="en"/>
              <a:t>newspaper</a:t>
            </a:r>
            <a:r>
              <a:rPr lang="en"/>
              <a:t> called the </a:t>
            </a:r>
            <a:r>
              <a:rPr b="1" i="1" lang="en"/>
              <a:t>Wisconsin Labor Advocate</a:t>
            </a:r>
            <a:r>
              <a:rPr b="1" lang="en"/>
              <a:t>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Frederick Douglass called </a:t>
            </a:r>
            <a:r>
              <a:rPr lang="en"/>
              <a:t>to </a:t>
            </a:r>
            <a:r>
              <a:rPr b="1" lang="en"/>
              <a:t>Taylor the “voice” for Black people in the Midwest.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Researchers are surprised that George is not more well known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Summary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students discover that many </a:t>
            </a:r>
            <a:r>
              <a:rPr b="1" lang="en"/>
              <a:t>newspapers used exaggerated language</a:t>
            </a:r>
            <a:r>
              <a:rPr lang="en"/>
              <a:t> to make stories more interesting.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For example, they referred to </a:t>
            </a:r>
            <a:r>
              <a:rPr b="1" i="1" lang="en"/>
              <a:t>“stampedes of slaves”</a:t>
            </a:r>
            <a:r>
              <a:rPr lang="en"/>
              <a:t> running across state borders.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</a:t>
            </a:r>
            <a:r>
              <a:rPr b="1" lang="en"/>
              <a:t>Professor warns</a:t>
            </a:r>
            <a:r>
              <a:rPr lang="en"/>
              <a:t> students you have to </a:t>
            </a:r>
            <a:r>
              <a:rPr b="1" lang="en"/>
              <a:t>be careful about what words are used </a:t>
            </a:r>
            <a:r>
              <a:rPr lang="en"/>
              <a:t>and </a:t>
            </a:r>
            <a:r>
              <a:rPr lang="en" u="sng"/>
              <a:t>how they persuade people.</a:t>
            </a:r>
            <a:endParaRPr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People had to </a:t>
            </a:r>
            <a:r>
              <a:rPr b="1" i="1" lang="en"/>
              <a:t>choose between</a:t>
            </a:r>
            <a:r>
              <a:rPr lang="en"/>
              <a:t> doing </a:t>
            </a:r>
            <a:r>
              <a:rPr b="1" lang="en"/>
              <a:t>what was right </a:t>
            </a:r>
            <a:r>
              <a:rPr lang="en" sz="1500"/>
              <a:t>(protect/help slaves) </a:t>
            </a:r>
            <a:r>
              <a:rPr b="1" lang="en"/>
              <a:t>vs what was legal</a:t>
            </a:r>
            <a:r>
              <a:rPr lang="en"/>
              <a:t> </a:t>
            </a:r>
            <a:r>
              <a:rPr lang="en" sz="1300"/>
              <a:t>(support slavery systems and laws)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Summary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students learn about </a:t>
            </a:r>
            <a:r>
              <a:rPr b="1" lang="en"/>
              <a:t>“bounty hunters” who hunted down runaway slaves.  </a:t>
            </a:r>
            <a:r>
              <a:rPr b="1" i="1" lang="en"/>
              <a:t>They often arrested people that were not even slaves.</a:t>
            </a:r>
            <a:endParaRPr b="1" i="1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Amanda Hines arrived in Alton, Illinois in 1860 with her son, George. </a:t>
            </a:r>
            <a:r>
              <a:rPr lang="en"/>
              <a:t>George became an orphan 2 years later when Amanda died of tuberculosis.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Poverty </a:t>
            </a:r>
            <a:r>
              <a:rPr lang="en"/>
              <a:t>was a</a:t>
            </a:r>
            <a:r>
              <a:rPr b="1" lang="en"/>
              <a:t> major cause </a:t>
            </a:r>
            <a:r>
              <a:rPr lang="en"/>
              <a:t>of the spread of</a:t>
            </a:r>
            <a:r>
              <a:rPr b="1" lang="en"/>
              <a:t> disease.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students </a:t>
            </a:r>
            <a:r>
              <a:rPr b="1" lang="en"/>
              <a:t>reflect on how lucky George was</a:t>
            </a:r>
            <a:r>
              <a:rPr lang="en"/>
              <a:t> to not get sick or get caught by bounty hunters.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45" name="Google Shape;145;p25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Step Away Activities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Civil Rights Leaders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0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 class</a:t>
            </a:r>
            <a:r>
              <a:rPr lang="en"/>
              <a:t>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 main plot points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Civil Rights Leaders</a:t>
            </a:r>
            <a:endParaRPr/>
          </a:p>
        </p:txBody>
      </p:sp>
      <p:pic>
        <p:nvPicPr>
          <p:cNvPr id="72" name="Google Shape;72;p14" title="File:Clipboard chec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78" name="Google Shape;78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700" y="2143975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Big Questions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were some of </a:t>
            </a:r>
            <a:r>
              <a:rPr b="1" lang="en"/>
              <a:t>George’s accomplishments?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Why</a:t>
            </a:r>
            <a:r>
              <a:rPr lang="en"/>
              <a:t> do you think he </a:t>
            </a:r>
            <a:r>
              <a:rPr b="1" lang="en"/>
              <a:t>is not well known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</a:t>
            </a:r>
            <a:r>
              <a:rPr b="1" lang="en"/>
              <a:t>challenges</a:t>
            </a:r>
            <a:r>
              <a:rPr lang="en"/>
              <a:t> did </a:t>
            </a:r>
            <a:r>
              <a:rPr b="1" i="1" lang="en"/>
              <a:t>F</a:t>
            </a:r>
            <a:r>
              <a:rPr b="1" i="1" lang="en"/>
              <a:t>ree</a:t>
            </a:r>
            <a:r>
              <a:rPr b="1" lang="en"/>
              <a:t> </a:t>
            </a:r>
            <a:r>
              <a:rPr lang="en"/>
              <a:t>and </a:t>
            </a:r>
            <a:r>
              <a:rPr b="1" i="1" lang="en"/>
              <a:t>R</a:t>
            </a:r>
            <a:r>
              <a:rPr b="1" i="1" lang="en"/>
              <a:t>unaway</a:t>
            </a:r>
            <a:r>
              <a:rPr lang="en"/>
              <a:t> African Americans face?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How does </a:t>
            </a:r>
            <a:r>
              <a:rPr b="1" lang="en"/>
              <a:t>Historical Fiction</a:t>
            </a:r>
            <a:r>
              <a:rPr lang="en" sz="1151"/>
              <a:t> </a:t>
            </a:r>
            <a:r>
              <a:rPr lang="en"/>
              <a:t>make stories more interesting? How does this affect how </a:t>
            </a:r>
            <a:r>
              <a:rPr lang="en" u="sng"/>
              <a:t>true</a:t>
            </a:r>
            <a:r>
              <a:rPr lang="en"/>
              <a:t> the stories are?  </a:t>
            </a:r>
            <a:r>
              <a:rPr lang="en" u="sng"/>
              <a:t>Can these stories be trusted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i="1" lang="en"/>
              <a:t>After reading the chapter, use the above “Big Questions” in a class discussion.</a:t>
            </a:r>
            <a:endParaRPr i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6997"/>
              <a:buFont typeface="Arial"/>
              <a:buNone/>
            </a:pPr>
            <a:r>
              <a:rPr b="1" lang="en" sz="2340">
                <a:latin typeface="Roboto Serif"/>
                <a:ea typeface="Roboto Serif"/>
                <a:cs typeface="Roboto Serif"/>
                <a:sym typeface="Roboto Serif"/>
              </a:rPr>
              <a:t>How are you going to write about George and his life?</a:t>
            </a:r>
            <a:endParaRPr b="1" sz="2340"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90" name="Google Shape;90;p17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Vocabulary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do these mean?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Civil Rights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Persuade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Property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Conductors (hint: Underground Railroad)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Legal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Bounty hunter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Emancipation Papers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Warrant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Poverty</a:t>
            </a:r>
            <a:endParaRPr/>
          </a:p>
        </p:txBody>
      </p:sp>
      <p:pic>
        <p:nvPicPr>
          <p:cNvPr id="97" name="Google Shape;97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6189">
            <a:off x="4915450" y="417626"/>
            <a:ext cx="1154574" cy="115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29243">
            <a:off x="5995901" y="255425"/>
            <a:ext cx="1154573" cy="115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90824">
            <a:off x="6351250" y="1521549"/>
            <a:ext cx="1154573" cy="115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9432">
            <a:off x="7692725" y="1323125"/>
            <a:ext cx="1154574" cy="115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6253">
            <a:off x="5995900" y="2864900"/>
            <a:ext cx="1154575" cy="11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88102">
            <a:off x="7592851" y="255425"/>
            <a:ext cx="1154573" cy="115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08510">
            <a:off x="7347750" y="2435787"/>
            <a:ext cx="1154574" cy="115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Vocabulary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66750" y="1207525"/>
            <a:ext cx="8520600" cy="3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</a:t>
            </a:r>
            <a:r>
              <a:rPr b="1" lang="en" sz="2100"/>
              <a:t>ivil Rights: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guaranteed freedoms and protections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Persuade:</a:t>
            </a:r>
            <a:r>
              <a:rPr b="1" lang="en"/>
              <a:t>  </a:t>
            </a:r>
            <a:r>
              <a:rPr b="1" lang="en">
                <a:solidFill>
                  <a:srgbClr val="1C4587"/>
                </a:solidFill>
              </a:rPr>
              <a:t>to convince someone to believe or do something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Property: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something of value that belongs to someone</a:t>
            </a:r>
            <a:endParaRPr b="1">
              <a:solidFill>
                <a:srgbClr val="1C4587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i="1" lang="en"/>
              <a:t>S</a:t>
            </a:r>
            <a:r>
              <a:rPr b="1" i="1" lang="en"/>
              <a:t>laves were not seen as people, they were seen as property</a:t>
            </a:r>
            <a:endParaRPr b="1" i="1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Conductors:</a:t>
            </a:r>
            <a:r>
              <a:rPr b="1" lang="en"/>
              <a:t>  </a:t>
            </a:r>
            <a:r>
              <a:rPr b="1" lang="en">
                <a:solidFill>
                  <a:srgbClr val="1C4587"/>
                </a:solidFill>
              </a:rPr>
              <a:t>in slavery times, people who helped runaway slaves along the </a:t>
            </a:r>
            <a:r>
              <a:rPr b="1" i="1" lang="en" u="sng">
                <a:solidFill>
                  <a:srgbClr val="1C4587"/>
                </a:solidFill>
              </a:rPr>
              <a:t>Underground</a:t>
            </a:r>
            <a:r>
              <a:rPr b="1" lang="en" u="sng">
                <a:solidFill>
                  <a:srgbClr val="1C4587"/>
                </a:solidFill>
              </a:rPr>
              <a:t> </a:t>
            </a:r>
            <a:r>
              <a:rPr b="1" i="1" lang="en" u="sng">
                <a:solidFill>
                  <a:srgbClr val="1C4587"/>
                </a:solidFill>
              </a:rPr>
              <a:t>Railroad</a:t>
            </a:r>
            <a:r>
              <a:rPr b="1" lang="en">
                <a:solidFill>
                  <a:srgbClr val="1C4587"/>
                </a:solidFill>
              </a:rPr>
              <a:t> (see Chapter 3)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/>
              <a:t>Legal: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based in the law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 Vocabulary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Bounty hunter</a:t>
            </a:r>
            <a:r>
              <a:rPr b="1" lang="en">
                <a:solidFill>
                  <a:srgbClr val="1C4587"/>
                </a:solidFill>
              </a:rPr>
              <a:t>:  searcher for escaped slaves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Emancipation Papers:</a:t>
            </a:r>
            <a:r>
              <a:rPr b="1" lang="en">
                <a:solidFill>
                  <a:srgbClr val="1C4587"/>
                </a:solidFill>
              </a:rPr>
              <a:t>  documents to prove a person’s freedom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Warrant:</a:t>
            </a:r>
            <a:r>
              <a:rPr b="1" lang="en">
                <a:solidFill>
                  <a:srgbClr val="1C4587"/>
                </a:solidFill>
              </a:rPr>
              <a:t>  a legal document allowing police or other authority to make an arrest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/>
              <a:t>Poverty: </a:t>
            </a:r>
            <a:r>
              <a:rPr b="1" lang="en">
                <a:solidFill>
                  <a:srgbClr val="1C4587"/>
                </a:solidFill>
              </a:rPr>
              <a:t> state of being extremely poor; not having the necessities to survive comfortably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21" name="Google Shape;121;p21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