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 Serif"/>
      <p:regular r:id="rId26"/>
      <p:bold r:id="rId27"/>
      <p:italic r:id="rId28"/>
      <p:boldItalic r:id="rId29"/>
    </p:embeddedFont>
    <p:embeddedFont>
      <p:font typeface="Economica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ddie Gall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Serif-regular.fntdata"/><Relationship Id="rId25" Type="http://schemas.openxmlformats.org/officeDocument/2006/relationships/slide" Target="slides/slide19.xml"/><Relationship Id="rId28" Type="http://schemas.openxmlformats.org/officeDocument/2006/relationships/font" Target="fonts/RobotoSerif-italic.fntdata"/><Relationship Id="rId27" Type="http://schemas.openxmlformats.org/officeDocument/2006/relationships/font" Target="fonts/RobotoSerif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Serif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5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4.xml"/><Relationship Id="rId32" Type="http://schemas.openxmlformats.org/officeDocument/2006/relationships/font" Target="fonts/Economica-italic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30T13:57:43.889">
    <p:pos x="196" y="771"/>
    <p:text>Need to create video?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11c7f173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11c7f173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11c7f17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11c7f17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b477c2e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b477c2e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9c2f6ab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9c2f6ab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9c2f6ab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9c2f6ab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d18c485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d18c485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d18c4859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d18c4859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f81f3bd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f81f3bd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9c2f6ab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9c2f6ab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98040ce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98040ce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11c7f173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11c7f173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b41b04a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b41b04a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98040ce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98040ce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sYjJCIU3T89CDf-TwXx-rI6UF7GXIitWHn1433pOk7Y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2489563" y="2694975"/>
            <a:ext cx="4086225" cy="2286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3"/>
          <p:cNvSpPr txBox="1"/>
          <p:nvPr>
            <p:ph type="ctrTitle"/>
          </p:nvPr>
        </p:nvSpPr>
        <p:spPr>
          <a:xfrm>
            <a:off x="3044700" y="10667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Study Guide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910975" y="30693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Picking Up Clues, and Friends</a:t>
            </a:r>
            <a:endParaRPr b="1" sz="30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Vocabulary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47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Archive (noun): </a:t>
            </a:r>
            <a:r>
              <a:rPr b="1" lang="en"/>
              <a:t> </a:t>
            </a:r>
            <a:r>
              <a:rPr b="1" lang="en">
                <a:solidFill>
                  <a:srgbClr val="1C4587"/>
                </a:solidFill>
              </a:rPr>
              <a:t>a </a:t>
            </a:r>
            <a:r>
              <a:rPr b="1" lang="en" u="sng">
                <a:solidFill>
                  <a:srgbClr val="1C4587"/>
                </a:solidFill>
              </a:rPr>
              <a:t>safe storage </a:t>
            </a:r>
            <a:r>
              <a:rPr b="1" i="1" lang="en" u="sng">
                <a:solidFill>
                  <a:srgbClr val="1C4587"/>
                </a:solidFill>
              </a:rPr>
              <a:t>place</a:t>
            </a:r>
            <a:r>
              <a:rPr b="1" lang="en" u="sng">
                <a:solidFill>
                  <a:srgbClr val="1C4587"/>
                </a:solidFill>
              </a:rPr>
              <a:t> </a:t>
            </a:r>
            <a:r>
              <a:rPr b="1" lang="en">
                <a:solidFill>
                  <a:srgbClr val="1C4587"/>
                </a:solidFill>
              </a:rPr>
              <a:t>for important documents, artifacts, and ideas		</a:t>
            </a:r>
            <a:r>
              <a:rPr b="1" lang="en" sz="1000">
                <a:solidFill>
                  <a:srgbClr val="1C4587"/>
                </a:solidFill>
              </a:rPr>
              <a:t>(person, place, or thing)</a:t>
            </a:r>
            <a:endParaRPr b="1" sz="10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solidFill>
                <a:srgbClr val="1C4587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 rot="10519625">
            <a:off x="4690399" y="1714683"/>
            <a:ext cx="173075" cy="32235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725" y="2749312"/>
            <a:ext cx="1364601" cy="113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4720475" y="2909225"/>
            <a:ext cx="983100" cy="9648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22"/>
          <p:cNvCxnSpPr/>
          <p:nvPr/>
        </p:nvCxnSpPr>
        <p:spPr>
          <a:xfrm>
            <a:off x="4864472" y="3092529"/>
            <a:ext cx="695100" cy="6822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625" y="1871800"/>
            <a:ext cx="1077450" cy="25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6251675" y="2314201"/>
            <a:ext cx="1203600" cy="18810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Locked case with air and light control</a:t>
            </a:r>
            <a:endParaRPr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807675" y="2757125"/>
            <a:ext cx="1364700" cy="11169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Paper box in your basement</a:t>
            </a:r>
            <a:endParaRPr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692075" y="2611050"/>
            <a:ext cx="1423500" cy="12873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Which is better?</a:t>
            </a:r>
            <a:endParaRPr b="1"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Why?</a:t>
            </a:r>
            <a:endParaRPr b="1"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Vocabulary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Archivist: </a:t>
            </a:r>
            <a:r>
              <a:rPr b="1" lang="en"/>
              <a:t> </a:t>
            </a:r>
            <a:r>
              <a:rPr b="1" lang="en" u="sng">
                <a:solidFill>
                  <a:srgbClr val="1C4587"/>
                </a:solidFill>
              </a:rPr>
              <a:t>a person who </a:t>
            </a:r>
            <a:r>
              <a:rPr b="1" i="1" lang="en" u="sng">
                <a:solidFill>
                  <a:srgbClr val="1C4587"/>
                </a:solidFill>
              </a:rPr>
              <a:t>organizes</a:t>
            </a:r>
            <a:r>
              <a:rPr b="1" lang="en" u="sng">
                <a:solidFill>
                  <a:srgbClr val="1C4587"/>
                </a:solidFill>
              </a:rPr>
              <a:t>,</a:t>
            </a:r>
            <a:r>
              <a:rPr b="1" lang="en">
                <a:solidFill>
                  <a:srgbClr val="1C4587"/>
                </a:solidFill>
              </a:rPr>
              <a:t> saves, and keeps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important </a:t>
            </a:r>
            <a:r>
              <a:rPr b="1" lang="en" sz="2100">
                <a:solidFill>
                  <a:srgbClr val="1C4587"/>
                </a:solidFill>
              </a:rPr>
              <a:t>documents, artifacts, and ideas safe</a:t>
            </a:r>
            <a:endParaRPr b="1" sz="21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Archeologist</a:t>
            </a:r>
            <a:r>
              <a:rPr b="1" lang="en" sz="2100"/>
              <a:t>:</a:t>
            </a:r>
            <a:r>
              <a:rPr b="1" lang="en"/>
              <a:t>  </a:t>
            </a:r>
            <a:r>
              <a:rPr b="1" lang="en" u="sng">
                <a:solidFill>
                  <a:srgbClr val="1C4587"/>
                </a:solidFill>
              </a:rPr>
              <a:t>a person who studies human history </a:t>
            </a:r>
            <a:endParaRPr b="1" u="sng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1C4587"/>
                </a:solidFill>
              </a:rPr>
              <a:t>through artifacts </a:t>
            </a:r>
            <a:r>
              <a:rPr b="1" lang="en">
                <a:solidFill>
                  <a:srgbClr val="1C4587"/>
                </a:solidFill>
              </a:rPr>
              <a:t>(objects) from the past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35315" l="42412" r="28426" t="11168"/>
          <a:stretch/>
        </p:blipFill>
        <p:spPr>
          <a:xfrm>
            <a:off x="6873700" y="205825"/>
            <a:ext cx="1612298" cy="202777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225" y="2477375"/>
            <a:ext cx="1612300" cy="2241424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Characters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                 </a:t>
            </a:r>
            <a:r>
              <a:rPr b="1" lang="en"/>
              <a:t>Mrs. Dolbee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158" name="Google Shape;158;p25" title="File:Librarian.svg - Wikimedia Commons"/>
          <p:cNvPicPr preferRelativeResize="0"/>
          <p:nvPr/>
        </p:nvPicPr>
        <p:blipFill rotWithShape="1">
          <a:blip r:embed="rId3">
            <a:alphaModFix/>
          </a:blip>
          <a:srcRect b="0" l="55822" r="0" t="4761"/>
          <a:stretch/>
        </p:blipFill>
        <p:spPr>
          <a:xfrm>
            <a:off x="5080575" y="2571750"/>
            <a:ext cx="1787374" cy="21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 title="File:Librarian.svg - Wikimedia Commons"/>
          <p:cNvPicPr preferRelativeResize="0"/>
          <p:nvPr/>
        </p:nvPicPr>
        <p:blipFill rotWithShape="1">
          <a:blip r:embed="rId3">
            <a:alphaModFix/>
          </a:blip>
          <a:srcRect b="0" l="55822" r="0" t="4761"/>
          <a:stretch/>
        </p:blipFill>
        <p:spPr>
          <a:xfrm>
            <a:off x="3384800" y="2571750"/>
            <a:ext cx="1787374" cy="21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35315" l="42412" r="28426" t="11168"/>
          <a:stretch/>
        </p:blipFill>
        <p:spPr>
          <a:xfrm>
            <a:off x="1289800" y="1723038"/>
            <a:ext cx="1612298" cy="202777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779350" y="904425"/>
            <a:ext cx="1892774" cy="40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4773825" y="2603425"/>
            <a:ext cx="2044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Freddie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(Mr. Organization)</a:t>
            </a:r>
            <a:endParaRPr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68" name="Google Shape;168;p26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Summary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Louis and Williamina arrive at the Alton Library.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researchers meet </a:t>
            </a:r>
            <a:r>
              <a:rPr b="1" lang="en"/>
              <a:t>Mrs. Dolbee</a:t>
            </a:r>
            <a:r>
              <a:rPr lang="en"/>
              <a:t>, </a:t>
            </a:r>
            <a:r>
              <a:rPr b="1" i="1" lang="en"/>
              <a:t>the library archivist.</a:t>
            </a:r>
            <a:endParaRPr b="1"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Mrs. Dolbee</a:t>
            </a:r>
            <a:r>
              <a:rPr lang="en"/>
              <a:t> explains how the </a:t>
            </a:r>
            <a:r>
              <a:rPr b="1" lang="en"/>
              <a:t>library protects its materials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Mrs. Dolbee introduces Freddie</a:t>
            </a:r>
            <a:r>
              <a:rPr lang="en"/>
              <a:t> (“Mr. Organization”), who will help them with their research.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Researchers explain who George is </a:t>
            </a:r>
            <a:r>
              <a:rPr lang="en"/>
              <a:t>and how he arrived in Alton.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Freddie is surprised</a:t>
            </a:r>
            <a:r>
              <a:rPr lang="en"/>
              <a:t> he never heard of George before, especially because he was the first African American man to run for President.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Researchers</a:t>
            </a:r>
            <a:r>
              <a:rPr lang="en"/>
              <a:t> get to work.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80" name="Google Shape;180;p28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Step Away Activities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Library Magic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</a:t>
            </a:r>
            <a:r>
              <a:rPr lang="en"/>
              <a:t> class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Introduce</a:t>
            </a:r>
            <a:r>
              <a:rPr lang="en"/>
              <a:t> students to characters 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highlight>
                  <a:srgbClr val="FFFF00"/>
                </a:highlight>
              </a:rPr>
              <a:t>Library Magic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Big Questions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98225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70625"/>
              <a:buChar char="-"/>
            </a:pPr>
            <a:r>
              <a:rPr b="1" lang="en" sz="2548"/>
              <a:t>How</a:t>
            </a:r>
            <a:r>
              <a:rPr lang="en"/>
              <a:t> do we </a:t>
            </a:r>
            <a:r>
              <a:rPr b="1" lang="en"/>
              <a:t>preserve important documents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75000"/>
              <a:buChar char="-"/>
            </a:pPr>
            <a:r>
              <a:rPr b="1" lang="en" sz="2400"/>
              <a:t>Why</a:t>
            </a:r>
            <a:r>
              <a:rPr lang="en"/>
              <a:t> do we preserve important documents?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PRE-READING CLASS DISCUSSION</a:t>
            </a:r>
            <a:r>
              <a:rPr lang="en" sz="2000"/>
              <a:t>:</a:t>
            </a:r>
            <a:endParaRPr sz="2000"/>
          </a:p>
          <a:p>
            <a:pPr indent="-334327" lvl="0" marL="914400" rtl="0" algn="l">
              <a:spcBef>
                <a:spcPts val="1200"/>
              </a:spcBef>
              <a:spcAft>
                <a:spcPts val="0"/>
              </a:spcAft>
              <a:buSzPct val="112500"/>
              <a:buChar char="-"/>
            </a:pPr>
            <a:r>
              <a:rPr lang="en" sz="1600"/>
              <a:t>have students</a:t>
            </a:r>
            <a:r>
              <a:rPr lang="en" sz="2000"/>
              <a:t> </a:t>
            </a:r>
            <a:endParaRPr sz="2000"/>
          </a:p>
          <a:p>
            <a:pPr indent="-322580" lvl="1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 sz="1600"/>
              <a:t>write ideas on board</a:t>
            </a:r>
            <a:r>
              <a:rPr lang="en" sz="1600"/>
              <a:t>, or </a:t>
            </a:r>
            <a:endParaRPr sz="1600"/>
          </a:p>
          <a:p>
            <a:pPr indent="-322580" lvl="1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 sz="1600"/>
              <a:t>write on sticky notes</a:t>
            </a:r>
            <a:r>
              <a:rPr lang="en" sz="1600"/>
              <a:t> and </a:t>
            </a:r>
            <a:endParaRPr sz="1600"/>
          </a:p>
          <a:p>
            <a:pPr indent="-322580" lvl="2" marL="18288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stick to the board or large paper. </a:t>
            </a:r>
            <a:endParaRPr sz="1600"/>
          </a:p>
        </p:txBody>
      </p:sp>
      <p:pic>
        <p:nvPicPr>
          <p:cNvPr id="85" name="Google Shape;85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4693">
            <a:off x="6570900" y="1462825"/>
            <a:ext cx="1130450" cy="1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95532">
            <a:off x="7376075" y="1147225"/>
            <a:ext cx="1130449" cy="11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0808">
            <a:off x="7701850" y="1917075"/>
            <a:ext cx="1130450" cy="1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3565">
            <a:off x="6996650" y="276300"/>
            <a:ext cx="1130450" cy="1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91213">
            <a:off x="6008675" y="335350"/>
            <a:ext cx="1130450" cy="11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Big Questions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2475" y="10758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77"/>
              <a:t>How</a:t>
            </a:r>
            <a:r>
              <a:rPr b="1" i="1" lang="en" sz="2016"/>
              <a:t> </a:t>
            </a:r>
            <a:r>
              <a:rPr b="1" lang="en" sz="2403"/>
              <a:t>do we preserve important documents?</a:t>
            </a:r>
            <a:endParaRPr b="1" sz="2403"/>
          </a:p>
          <a:p>
            <a:pPr indent="-351093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929"/>
              <a:buChar char="-"/>
            </a:pPr>
            <a:r>
              <a:rPr b="1" lang="en" sz="1929">
                <a:solidFill>
                  <a:srgbClr val="1C4587"/>
                </a:solidFill>
              </a:rPr>
              <a:t>Store in a safe area; </a:t>
            </a:r>
            <a:r>
              <a:rPr b="1" lang="en" sz="1929">
                <a:solidFill>
                  <a:srgbClr val="980000"/>
                </a:solidFill>
              </a:rPr>
              <a:t>make sure environment is </a:t>
            </a:r>
            <a:r>
              <a:rPr b="1" lang="en" sz="1929" u="sng">
                <a:solidFill>
                  <a:srgbClr val="980000"/>
                </a:solidFill>
              </a:rPr>
              <a:t>not too</a:t>
            </a:r>
            <a:r>
              <a:rPr b="1" lang="en" sz="1929">
                <a:solidFill>
                  <a:srgbClr val="980000"/>
                </a:solidFill>
              </a:rPr>
              <a:t> hot, cold, or humid; </a:t>
            </a:r>
            <a:endParaRPr b="1" sz="1929"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29">
              <a:solidFill>
                <a:srgbClr val="980000"/>
              </a:solidFill>
            </a:endParaRPr>
          </a:p>
          <a:p>
            <a:pPr indent="-351093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929"/>
              <a:buChar char="-"/>
            </a:pPr>
            <a:r>
              <a:rPr b="1" lang="en" sz="1929">
                <a:solidFill>
                  <a:srgbClr val="1C4587"/>
                </a:solidFill>
              </a:rPr>
              <a:t>use gloves; </a:t>
            </a:r>
            <a:r>
              <a:rPr b="1" lang="en" sz="1929">
                <a:solidFill>
                  <a:srgbClr val="85200C"/>
                </a:solidFill>
              </a:rPr>
              <a:t>use special kind of paper, ink, storage cartons or containers, and more</a:t>
            </a:r>
            <a:endParaRPr b="1" sz="1929">
              <a:solidFill>
                <a:srgbClr val="85200C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45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Big Questions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51025" y="10758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48"/>
              <a:t>Why</a:t>
            </a:r>
            <a:r>
              <a:rPr b="1" lang="en" sz="3348"/>
              <a:t> </a:t>
            </a:r>
            <a:r>
              <a:rPr b="1" lang="en" sz="2588"/>
              <a:t>do we preserve important documents?</a:t>
            </a:r>
            <a:endParaRPr b="1" sz="2588"/>
          </a:p>
          <a:p>
            <a:pPr indent="-352100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Char char="-"/>
            </a:pPr>
            <a:r>
              <a:rPr b="1" lang="en" sz="2288">
                <a:solidFill>
                  <a:srgbClr val="1C4587"/>
                </a:solidFill>
              </a:rPr>
              <a:t>So we can understand </a:t>
            </a:r>
            <a:endParaRPr b="1" sz="2288">
              <a:solidFill>
                <a:srgbClr val="1C4587"/>
              </a:solidFill>
            </a:endParaRPr>
          </a:p>
          <a:p>
            <a:pPr indent="-35366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ct val="100000"/>
              <a:buChar char="-"/>
            </a:pPr>
            <a:r>
              <a:rPr b="1" lang="en" sz="2317">
                <a:solidFill>
                  <a:srgbClr val="85200C"/>
                </a:solidFill>
              </a:rPr>
              <a:t>different cultures,</a:t>
            </a:r>
            <a:endParaRPr b="1" sz="2317">
              <a:solidFill>
                <a:srgbClr val="85200C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17">
                <a:solidFill>
                  <a:srgbClr val="85200C"/>
                </a:solidFill>
              </a:rPr>
              <a:t> </a:t>
            </a:r>
            <a:endParaRPr b="1" sz="2458">
              <a:solidFill>
                <a:srgbClr val="85200C"/>
              </a:solidFill>
            </a:endParaRPr>
          </a:p>
          <a:p>
            <a:pPr indent="-35366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ct val="100000"/>
              <a:buChar char="-"/>
            </a:pPr>
            <a:r>
              <a:rPr b="1" lang="en" sz="2317">
                <a:solidFill>
                  <a:srgbClr val="85200C"/>
                </a:solidFill>
              </a:rPr>
              <a:t>where we come from (in general, your family, yourself),</a:t>
            </a:r>
            <a:endParaRPr b="1" sz="2317">
              <a:solidFill>
                <a:srgbClr val="85200C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17">
              <a:solidFill>
                <a:srgbClr val="85200C"/>
              </a:solidFill>
            </a:endParaRPr>
          </a:p>
          <a:p>
            <a:pPr indent="-35366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ct val="100000"/>
              <a:buChar char="-"/>
            </a:pPr>
            <a:r>
              <a:rPr b="1" lang="en" sz="2317">
                <a:solidFill>
                  <a:srgbClr val="85200C"/>
                </a:solidFill>
              </a:rPr>
              <a:t>lessons from the past, </a:t>
            </a:r>
            <a:endParaRPr b="1" sz="2317">
              <a:solidFill>
                <a:srgbClr val="85200C"/>
              </a:solidFill>
            </a:endParaRPr>
          </a:p>
          <a:p>
            <a:pPr indent="-353662" lvl="2" marL="13716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ct val="100000"/>
              <a:buChar char="-"/>
            </a:pPr>
            <a:r>
              <a:rPr b="1" lang="en" sz="2317">
                <a:solidFill>
                  <a:srgbClr val="85200C"/>
                </a:solidFill>
              </a:rPr>
              <a:t>so future generations can learn about us and our time, and more</a:t>
            </a:r>
            <a:endParaRPr b="1" sz="2317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107" name="Google Shape;107;p19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Vocabulary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do these mean?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Archive (verb and noun)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Archivist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Archeologist</a:t>
            </a:r>
            <a:endParaRPr/>
          </a:p>
        </p:txBody>
      </p:sp>
      <p:pic>
        <p:nvPicPr>
          <p:cNvPr id="114" name="Google Shape;114;p20" title="CIA Library | The CIA's library is a valuable resource to Ag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875" y="1010275"/>
            <a:ext cx="4334774" cy="289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 Vocabulary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47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Archive (verb): </a:t>
            </a:r>
            <a:r>
              <a:rPr b="1" lang="en"/>
              <a:t> </a:t>
            </a:r>
            <a:r>
              <a:rPr b="1" i="1" lang="en" u="sng">
                <a:solidFill>
                  <a:srgbClr val="1C4587"/>
                </a:solidFill>
              </a:rPr>
              <a:t>to organize</a:t>
            </a:r>
            <a:r>
              <a:rPr b="1" lang="en" u="sng">
                <a:solidFill>
                  <a:srgbClr val="1C4587"/>
                </a:solidFill>
              </a:rPr>
              <a:t> </a:t>
            </a:r>
            <a:r>
              <a:rPr b="1" lang="en">
                <a:solidFill>
                  <a:srgbClr val="1C4587"/>
                </a:solidFill>
              </a:rPr>
              <a:t>important documents, artifacts, or ideas </a:t>
            </a:r>
            <a:r>
              <a:rPr b="1" lang="en" u="sng">
                <a:solidFill>
                  <a:srgbClr val="1C4587"/>
                </a:solidFill>
              </a:rPr>
              <a:t>in a safe place</a:t>
            </a:r>
            <a:r>
              <a:rPr b="1" lang="en">
                <a:solidFill>
                  <a:srgbClr val="1C4587"/>
                </a:solidFill>
              </a:rPr>
              <a:t>			  </a:t>
            </a:r>
            <a:r>
              <a:rPr b="1" lang="en" sz="1200">
                <a:solidFill>
                  <a:srgbClr val="1C4587"/>
                </a:solidFill>
              </a:rPr>
              <a:t>(action)</a:t>
            </a:r>
            <a:endParaRPr b="1" sz="12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solidFill>
                <a:srgbClr val="1C4587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 rot="10519625">
            <a:off x="3444824" y="1604558"/>
            <a:ext cx="173075" cy="32235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27703" t="0"/>
          <a:stretch/>
        </p:blipFill>
        <p:spPr>
          <a:xfrm>
            <a:off x="1801050" y="2340900"/>
            <a:ext cx="3664925" cy="246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21"/>
          <p:cNvSpPr txBox="1"/>
          <p:nvPr/>
        </p:nvSpPr>
        <p:spPr>
          <a:xfrm>
            <a:off x="5906375" y="2340900"/>
            <a:ext cx="2729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Was this a safe place for Jedediah and his friends in the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Night at the Museum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or Why not?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