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erif"/>
      <p:regular r:id="rId22"/>
      <p:bold r:id="rId23"/>
      <p:italic r:id="rId24"/>
      <p:boldItalic r:id="rId25"/>
    </p:embeddedFont>
    <p:embeddedFont>
      <p:font typeface="Economica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erif-regular.fntdata"/><Relationship Id="rId21" Type="http://schemas.openxmlformats.org/officeDocument/2006/relationships/slide" Target="slides/slide16.xml"/><Relationship Id="rId24" Type="http://schemas.openxmlformats.org/officeDocument/2006/relationships/font" Target="fonts/RobotoSerif-italic.fntdata"/><Relationship Id="rId23" Type="http://schemas.openxmlformats.org/officeDocument/2006/relationships/font" Target="fonts/RobotoSerif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font" Target="fonts/RobotoSerif-boldItalic.fntdata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b3b6fa9f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b3b6fa9f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b3b6fa9f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b3b6fa9f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b3b6fa9f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b3b6fa9f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d18635ea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d18635ea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d18635ea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d18635ea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f80e132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f80e13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3b6fa9f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b3b6fa9f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d60e1ec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d60e1ec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b3b6fa49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b3b6fa49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d60e1ec8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d60e1ec8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b3b6fa3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b3b6fa3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faFLvxkbAjicU_bawF6BkozGl9zbZqH01GbQIzzCf-A/edit?usp=drive_link" TargetMode="External"/><Relationship Id="rId4" Type="http://schemas.openxmlformats.org/officeDocument/2006/relationships/hyperlink" Target="https://docs.google.com/document/d/1faFLvxkbAjicU_bawF6BkozGl9zbZqH01GbQIzzCf-A/edit?usp=drive_link" TargetMode="External"/><Relationship Id="rId5" Type="http://schemas.openxmlformats.org/officeDocument/2006/relationships/hyperlink" Target="https://docs.google.com/document/d/1faFLvxkbAjicU_bawF6BkozGl9zbZqH01GbQIzzCf-A/edit?usp=drive_link" TargetMode="External"/><Relationship Id="rId6" Type="http://schemas.openxmlformats.org/officeDocument/2006/relationships/hyperlink" Target="https://docs.google.com/document/d/1xu5TuOuYazZu4X94qjCW6cMLCT-I1xwRJRRPxG2UIBA/edit?usp=drive_lin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4.jpg"/><Relationship Id="rId11" Type="http://schemas.openxmlformats.org/officeDocument/2006/relationships/image" Target="../media/image25.png"/><Relationship Id="rId10" Type="http://schemas.openxmlformats.org/officeDocument/2006/relationships/image" Target="../media/image20.jpg"/><Relationship Id="rId9" Type="http://schemas.openxmlformats.org/officeDocument/2006/relationships/image" Target="../media/image31.jpg"/><Relationship Id="rId5" Type="http://schemas.openxmlformats.org/officeDocument/2006/relationships/image" Target="../media/image23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5" Type="http://schemas.openxmlformats.org/officeDocument/2006/relationships/image" Target="../media/image27.jpg"/><Relationship Id="rId6" Type="http://schemas.openxmlformats.org/officeDocument/2006/relationships/image" Target="../media/image5.jp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714375" y="10345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486325" y="303010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Journey Begins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300" y="1359300"/>
            <a:ext cx="1072125" cy="28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Characters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-152325" y="1203300"/>
            <a:ext cx="8929200" cy="3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63"/>
              <a:t>Professor Ferguson</a:t>
            </a:r>
            <a:endParaRPr b="1" sz="2687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87"/>
              <a:t>George Edwin Taylor</a:t>
            </a:r>
            <a:endParaRPr b="1" sz="2687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245"/>
              <a:buFont typeface="Arial"/>
              <a:buNone/>
            </a:pPr>
            <a:r>
              <a:rPr b="1" lang="en" sz="2280"/>
              <a:t>Williamina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8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5029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20"/>
              <a:t>Louis</a:t>
            </a:r>
            <a:endParaRPr b="1" sz="212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450" y="259525"/>
            <a:ext cx="1014527" cy="132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725" y="3027900"/>
            <a:ext cx="1061700" cy="13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300" y="1147225"/>
            <a:ext cx="1076575" cy="13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0431" y="2230725"/>
            <a:ext cx="949019" cy="12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7">
            <a:alphaModFix/>
          </a:blip>
          <a:srcRect b="21461" l="15206" r="24690" t="14529"/>
          <a:stretch/>
        </p:blipFill>
        <p:spPr>
          <a:xfrm>
            <a:off x="800600" y="2060225"/>
            <a:ext cx="1291425" cy="179579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47" name="Google Shape;147;p23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Summary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are introduced to </a:t>
            </a:r>
            <a:r>
              <a:rPr b="1" lang="en"/>
              <a:t>Professor Ferguson</a:t>
            </a:r>
            <a:r>
              <a:rPr lang="en"/>
              <a:t>, </a:t>
            </a:r>
            <a:r>
              <a:rPr b="1" lang="en"/>
              <a:t>Williamina</a:t>
            </a:r>
            <a:r>
              <a:rPr lang="en"/>
              <a:t>, and </a:t>
            </a:r>
            <a:r>
              <a:rPr b="1" lang="en"/>
              <a:t>Louis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79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begin their journey through history researching a man named </a:t>
            </a:r>
            <a:r>
              <a:rPr b="1" lang="en"/>
              <a:t>George Edwin Taylor</a:t>
            </a:r>
            <a:r>
              <a:rPr lang="en"/>
              <a:t>, the first African American to run for President.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</a:t>
            </a:r>
            <a:r>
              <a:rPr lang="en"/>
              <a:t>esearchers </a:t>
            </a:r>
            <a:r>
              <a:rPr b="1" lang="en"/>
              <a:t>admire a photo</a:t>
            </a:r>
            <a:r>
              <a:rPr lang="en"/>
              <a:t> of George.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</a:t>
            </a:r>
            <a:r>
              <a:rPr lang="en"/>
              <a:t>esearchers </a:t>
            </a:r>
            <a:r>
              <a:rPr b="1" lang="en"/>
              <a:t>dig into a box of Primary Documents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378" y="353900"/>
            <a:ext cx="789925" cy="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17625" y="353900"/>
            <a:ext cx="722250" cy="9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1350" y="315925"/>
            <a:ext cx="789925" cy="1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6">
            <a:alphaModFix/>
          </a:blip>
          <a:srcRect b="21461" l="15206" r="24690" t="14529"/>
          <a:stretch/>
        </p:blipFill>
        <p:spPr>
          <a:xfrm>
            <a:off x="5423175" y="2686814"/>
            <a:ext cx="789924" cy="109843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63" name="Google Shape;163;p25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Step Away Activities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Types of </a:t>
            </a:r>
            <a:r>
              <a:rPr lang="en" sz="3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“</a:t>
            </a:r>
            <a:r>
              <a:rPr b="1" i="1" lang="en" sz="3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Bad Evidence</a:t>
            </a:r>
            <a:r>
              <a:rPr b="1" i="1" lang="en" sz="3000"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 b="1" i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000" u="sng">
                <a:solidFill>
                  <a:schemeClr val="hlink"/>
                </a:solidFill>
                <a:hlinkClick r:id="rId6"/>
              </a:rPr>
              <a:t>Unboxing History</a:t>
            </a:r>
            <a:endParaRPr b="1"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25" y="418375"/>
            <a:ext cx="3449625" cy="12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-1779" l="18764" r="18770" t="1780"/>
          <a:stretch/>
        </p:blipFill>
        <p:spPr>
          <a:xfrm>
            <a:off x="7251250" y="152400"/>
            <a:ext cx="1832450" cy="22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90" y="2863595"/>
            <a:ext cx="4118633" cy="37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5525" y="2321488"/>
            <a:ext cx="1192950" cy="3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302625"/>
            <a:ext cx="6674151" cy="17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8951" y="2826250"/>
            <a:ext cx="2012652" cy="190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9">
            <a:alphaModFix/>
          </a:blip>
          <a:srcRect b="0" l="11695" r="12894" t="0"/>
          <a:stretch/>
        </p:blipFill>
        <p:spPr>
          <a:xfrm>
            <a:off x="5780550" y="73750"/>
            <a:ext cx="1470700" cy="22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13525" y="508139"/>
            <a:ext cx="1579924" cy="15799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27"/>
          <p:cNvSpPr txBox="1"/>
          <p:nvPr/>
        </p:nvSpPr>
        <p:spPr>
          <a:xfrm>
            <a:off x="4624425" y="2727026"/>
            <a:ext cx="2493000" cy="71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Dr. Bruce Mouser and Family</a:t>
            </a:r>
            <a:endParaRPr b="1" sz="18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2100" y="1762275"/>
            <a:ext cx="2009073" cy="86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Pre-reading class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Introduce students to characters in the chapter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Read chapter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Review main plot 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Step Away Activities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Types of Bad Evidence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Unboxing History</a:t>
            </a:r>
            <a:endParaRPr/>
          </a:p>
        </p:txBody>
      </p:sp>
      <p:pic>
        <p:nvPicPr>
          <p:cNvPr id="72" name="Google Shape;72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Questions</a:t>
            </a:r>
            <a:endParaRPr/>
          </a:p>
        </p:txBody>
      </p:sp>
      <p:pic>
        <p:nvPicPr>
          <p:cNvPr id="78" name="Google Shape;78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025" y="21440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</a:t>
            </a:r>
            <a:r>
              <a:rPr b="1" lang="en"/>
              <a:t>Big Questions</a:t>
            </a:r>
            <a:endParaRPr b="1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6837300" cy="17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776"/>
              <a:t>How do we learn about the past?</a:t>
            </a:r>
            <a:endParaRPr b="1" sz="7776"/>
          </a:p>
          <a:p>
            <a:pPr indent="-31357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b="1" lang="en" sz="5352"/>
              <a:t>PRE-READING </a:t>
            </a:r>
            <a:r>
              <a:rPr b="1" lang="en" sz="5352"/>
              <a:t>CLASS DISCUSSION</a:t>
            </a:r>
            <a:r>
              <a:rPr lang="en" sz="5352"/>
              <a:t>: </a:t>
            </a:r>
            <a:endParaRPr sz="5352"/>
          </a:p>
          <a:p>
            <a:pPr indent="-3375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860"/>
              <a:t>write ideas on board, or </a:t>
            </a:r>
            <a:endParaRPr sz="6860"/>
          </a:p>
          <a:p>
            <a:pPr indent="-3375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860"/>
              <a:t>have students write responses on sticky notes and </a:t>
            </a:r>
            <a:endParaRPr sz="6860"/>
          </a:p>
          <a:p>
            <a:pPr indent="-33750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860"/>
              <a:t>stick to the board or large paper. </a:t>
            </a:r>
            <a:endParaRPr sz="6860"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686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</a:t>
            </a:r>
            <a:endParaRPr b="1" sz="1057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tube:  How I Designed an Inclusive Socratic Seminar (And So Can You)</a:t>
            </a:r>
            <a:endParaRPr b="1" sz="577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7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https://www.youtube.com/watch?v=VeoGKQKXdps</a:t>
            </a:r>
            <a:endParaRPr b="1" sz="777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7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7"/>
          </a:p>
        </p:txBody>
      </p:sp>
      <p:pic>
        <p:nvPicPr>
          <p:cNvPr id="85" name="Google Shape;85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5">
            <a:off x="5282121" y="258318"/>
            <a:ext cx="1040911" cy="104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3092">
            <a:off x="5607520" y="945493"/>
            <a:ext cx="1040909" cy="104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60731">
            <a:off x="6983845" y="945493"/>
            <a:ext cx="1040910" cy="104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10590">
            <a:off x="6766621" y="2028269"/>
            <a:ext cx="1040909" cy="104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5431">
            <a:off x="7823446" y="1769344"/>
            <a:ext cx="1040910" cy="104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7324">
            <a:off x="7823445" y="211118"/>
            <a:ext cx="1040910" cy="104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title="Sticky Note Paper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60731">
            <a:off x="6534045" y="86318"/>
            <a:ext cx="1040910" cy="10409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 flipH="1">
            <a:off x="311700" y="3216675"/>
            <a:ext cx="12018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744775" y="3344450"/>
            <a:ext cx="453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Big Questions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58875" y="1190675"/>
            <a:ext cx="85206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PRE-READING CLASS DISCUSSION</a:t>
            </a:r>
            <a:r>
              <a:rPr lang="en"/>
              <a:t>:  </a:t>
            </a:r>
            <a:r>
              <a:rPr i="1" lang="en"/>
              <a:t>How do we learn about the past?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People who WITNESSED  	      an event </a:t>
            </a:r>
            <a:r>
              <a:rPr b="1" lang="en" sz="1700"/>
              <a:t>(written or spoken accounts)</a:t>
            </a:r>
            <a:endParaRPr b="1" sz="17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B</a:t>
            </a:r>
            <a:r>
              <a:rPr lang="en" sz="1900"/>
              <a:t>ooks, newspapers,             magazines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Records and data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Pictures and video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Objects left behind (artifacts)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Art and music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Architecture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…and more!</a:t>
            </a:r>
            <a:endParaRPr sz="1900"/>
          </a:p>
        </p:txBody>
      </p:sp>
      <p:pic>
        <p:nvPicPr>
          <p:cNvPr id="100" name="Google Shape;100;p17" title="Public Domain Clip Art Image | Illustration of a business graph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975" y="2139175"/>
            <a:ext cx="1308149" cy="12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 title="Commemorate the 50th Anniversary of the Apollo 11 moon landing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1500" y="3045025"/>
            <a:ext cx="1268550" cy="12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5">
            <a:alphaModFix/>
          </a:blip>
          <a:srcRect b="8817" l="22140" r="20440" t="7758"/>
          <a:stretch/>
        </p:blipFill>
        <p:spPr>
          <a:xfrm>
            <a:off x="3562750" y="1572550"/>
            <a:ext cx="810051" cy="12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6">
            <a:alphaModFix/>
          </a:blip>
          <a:srcRect b="-2820" l="17590" r="17139" t="2820"/>
          <a:stretch/>
        </p:blipFill>
        <p:spPr>
          <a:xfrm rot="685349">
            <a:off x="6619965" y="2759096"/>
            <a:ext cx="1078070" cy="165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8125" y="2520475"/>
            <a:ext cx="1196000" cy="1832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60097">
            <a:off x="3984900" y="3360900"/>
            <a:ext cx="1268551" cy="12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111" name="Google Shape;111;p18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Vocabulary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PRE-READING CLASS DISCUSSION</a:t>
            </a:r>
            <a:r>
              <a:rPr lang="en"/>
              <a:t>:  </a:t>
            </a:r>
            <a:r>
              <a:rPr i="1" lang="en"/>
              <a:t>What do these mean?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Primary source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Secondary source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Evidence</a:t>
            </a:r>
            <a:endParaRPr/>
          </a:p>
        </p:txBody>
      </p:sp>
      <p:pic>
        <p:nvPicPr>
          <p:cNvPr id="118" name="Google Shape;118;p19" title="Stacked books clipart, stationery illustration | Free Vector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500" y="253104"/>
            <a:ext cx="1932326" cy="289845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 Vocabulary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Primary source:</a:t>
            </a:r>
            <a:r>
              <a:rPr lang="en" sz="2100"/>
              <a:t> </a:t>
            </a:r>
            <a:r>
              <a:rPr lang="en"/>
              <a:t> </a:t>
            </a:r>
            <a:r>
              <a:rPr b="1" lang="en" u="sng">
                <a:solidFill>
                  <a:srgbClr val="1C4587"/>
                </a:solidFill>
              </a:rPr>
              <a:t>first hand accounts</a:t>
            </a:r>
            <a:r>
              <a:rPr b="1" lang="en">
                <a:solidFill>
                  <a:srgbClr val="1C4587"/>
                </a:solidFill>
              </a:rPr>
              <a:t> of a topic from people who have a direct connection with it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Secondary source: </a:t>
            </a:r>
            <a:r>
              <a:rPr lang="en"/>
              <a:t> </a:t>
            </a:r>
            <a:r>
              <a:rPr b="1" lang="en" u="sng">
                <a:solidFill>
                  <a:srgbClr val="1C4587"/>
                </a:solidFill>
              </a:rPr>
              <a:t>an account created later</a:t>
            </a:r>
            <a:r>
              <a:rPr b="1" lang="en">
                <a:solidFill>
                  <a:srgbClr val="1C4587"/>
                </a:solidFill>
              </a:rPr>
              <a:t> by someone who did not experience the subject first hand; they use primary sources to tell a bigger story about the subject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/>
              <a:t>Evidence: </a:t>
            </a:r>
            <a:r>
              <a:rPr lang="en"/>
              <a:t> </a:t>
            </a:r>
            <a:r>
              <a:rPr b="1" lang="en" u="sng">
                <a:solidFill>
                  <a:srgbClr val="1C4587"/>
                </a:solidFill>
              </a:rPr>
              <a:t>proof</a:t>
            </a:r>
            <a:r>
              <a:rPr b="1" lang="en">
                <a:solidFill>
                  <a:srgbClr val="1C4587"/>
                </a:solidFill>
              </a:rPr>
              <a:t> that something is true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25" y="2059125"/>
            <a:ext cx="3084375" cy="3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